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69" r:id="rId2"/>
    <p:sldId id="353" r:id="rId3"/>
    <p:sldId id="380" r:id="rId4"/>
    <p:sldId id="366" r:id="rId5"/>
    <p:sldId id="358" r:id="rId6"/>
    <p:sldId id="355" r:id="rId7"/>
    <p:sldId id="325" r:id="rId8"/>
    <p:sldId id="357" r:id="rId9"/>
    <p:sldId id="363" r:id="rId10"/>
    <p:sldId id="387" r:id="rId11"/>
    <p:sldId id="388" r:id="rId12"/>
    <p:sldId id="334" r:id="rId13"/>
    <p:sldId id="346" r:id="rId14"/>
    <p:sldId id="356" r:id="rId15"/>
    <p:sldId id="378" r:id="rId16"/>
    <p:sldId id="383" r:id="rId17"/>
    <p:sldId id="377" r:id="rId18"/>
    <p:sldId id="374" r:id="rId19"/>
    <p:sldId id="338" r:id="rId20"/>
    <p:sldId id="360" r:id="rId21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" initials="U" lastIdx="1" clrIdx="0">
    <p:extLst>
      <p:ext uri="{19B8F6BF-5375-455C-9EA6-DF929625EA0E}">
        <p15:presenceInfo xmlns:p15="http://schemas.microsoft.com/office/powerpoint/2012/main" userId="Uporabnik" providerId="None"/>
      </p:ext>
    </p:extLst>
  </p:cmAuthor>
  <p:cmAuthor id="2" name="Katja Povhe Jemec" initials="KPJ" lastIdx="1" clrIdx="1">
    <p:extLst>
      <p:ext uri="{19B8F6BF-5375-455C-9EA6-DF929625EA0E}">
        <p15:presenceInfo xmlns:p15="http://schemas.microsoft.com/office/powerpoint/2012/main" userId="S::Katja.Povhe-Jemec@gov.si::177044e1-229b-4fec-983d-7fa8f411cf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824"/>
    <a:srgbClr val="000000"/>
    <a:srgbClr val="006600"/>
    <a:srgbClr val="DE1834"/>
    <a:srgbClr val="00CC00"/>
    <a:srgbClr val="6BA42C"/>
    <a:srgbClr val="F0D2F2"/>
    <a:srgbClr val="003300"/>
    <a:srgbClr val="C9A6E4"/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62307" autoAdjust="0"/>
  </p:normalViewPr>
  <p:slideViewPr>
    <p:cSldViewPr>
      <p:cViewPr varScale="1">
        <p:scale>
          <a:sx n="81" d="100"/>
          <a:sy n="81" d="100"/>
        </p:scale>
        <p:origin x="20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1AD44-28A4-434F-8841-2E5692AEB462}" type="datetimeFigureOut">
              <a:rPr lang="sl-SI" smtClean="0"/>
              <a:t>28. 03. 2022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4E1FD-AA42-4005-B88F-BEF7938446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072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3882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sz="1400" b="1" dirty="0" err="1"/>
              <a:t>Healthy</a:t>
            </a:r>
            <a:r>
              <a:rPr lang="sl-SI" sz="1400" b="1" dirty="0"/>
              <a:t> </a:t>
            </a:r>
            <a:r>
              <a:rPr lang="sl-SI" sz="1400" b="1" dirty="0" err="1"/>
              <a:t>nutrition</a:t>
            </a:r>
            <a:r>
              <a:rPr lang="sl-SI" sz="1400" b="1" dirty="0"/>
              <a:t> in </a:t>
            </a:r>
            <a:r>
              <a:rPr lang="sl-SI" sz="1400" b="1" dirty="0" err="1"/>
              <a:t>school</a:t>
            </a:r>
            <a:r>
              <a:rPr lang="sl-SI" sz="1400" b="1" dirty="0"/>
              <a:t> is </a:t>
            </a:r>
            <a:r>
              <a:rPr lang="sl-SI" sz="1400" b="1" dirty="0" err="1"/>
              <a:t>very</a:t>
            </a:r>
            <a:r>
              <a:rPr lang="sl-SI" sz="1400" b="1" dirty="0"/>
              <a:t> </a:t>
            </a:r>
            <a:r>
              <a:rPr lang="sl-SI" sz="1400" b="1" dirty="0" err="1"/>
              <a:t>important</a:t>
            </a:r>
            <a:r>
              <a:rPr lang="sl-SI" sz="1400" b="1" dirty="0"/>
              <a:t> </a:t>
            </a:r>
            <a:r>
              <a:rPr lang="sl-SI" sz="1400" b="1" dirty="0" err="1"/>
              <a:t>priority</a:t>
            </a:r>
            <a:r>
              <a:rPr lang="sl-SI" sz="1400" b="1" dirty="0"/>
              <a:t> in </a:t>
            </a:r>
            <a:r>
              <a:rPr lang="sl-SI" sz="1400" b="1" dirty="0" err="1"/>
              <a:t>Slovenia</a:t>
            </a:r>
            <a:r>
              <a:rPr lang="sl-SI" sz="1400" b="1" dirty="0"/>
              <a:t>.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why many important activities are taking place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l-SI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400" b="1" noProof="0" dirty="0" err="1"/>
              <a:t>Ministry</a:t>
            </a:r>
            <a:r>
              <a:rPr lang="sl-SI" sz="1400" b="1" noProof="0" dirty="0"/>
              <a:t> </a:t>
            </a:r>
            <a:r>
              <a:rPr lang="sl-SI" sz="1400" b="1" noProof="0" dirty="0" err="1"/>
              <a:t>of</a:t>
            </a:r>
            <a:r>
              <a:rPr lang="sl-SI" sz="1400" b="1" noProof="0" dirty="0"/>
              <a:t> </a:t>
            </a:r>
            <a:r>
              <a:rPr lang="sl-SI" sz="1400" b="1" noProof="0" dirty="0" err="1"/>
              <a:t>health</a:t>
            </a:r>
            <a:r>
              <a:rPr lang="sl-SI" sz="1400" b="1" noProof="0" dirty="0"/>
              <a:t> </a:t>
            </a:r>
            <a:r>
              <a:rPr lang="sl-SI" sz="1400" b="1" noProof="0" dirty="0" err="1"/>
              <a:t>and</a:t>
            </a:r>
            <a:r>
              <a:rPr lang="sl-SI" sz="1400" b="1" baseline="0" noProof="0" dirty="0"/>
              <a:t> NIPH in </a:t>
            </a:r>
            <a:r>
              <a:rPr lang="sl-SI" sz="1400" b="1" baseline="0" noProof="0" dirty="0" err="1"/>
              <a:t>cooperation</a:t>
            </a:r>
            <a:r>
              <a:rPr lang="sl-SI" sz="1400" b="1" baseline="0" noProof="0" dirty="0"/>
              <a:t> </a:t>
            </a:r>
            <a:r>
              <a:rPr lang="sl-SI" sz="1400" b="1" baseline="0" noProof="0" dirty="0" err="1"/>
              <a:t>with</a:t>
            </a:r>
            <a:r>
              <a:rPr lang="sl-SI" sz="1400" b="1" baseline="0" noProof="0" dirty="0"/>
              <a:t> WHO</a:t>
            </a:r>
            <a:r>
              <a:rPr lang="en-US" sz="1400" b="1" noProof="0" dirty="0"/>
              <a:t> developed guidelines for advertising food </a:t>
            </a:r>
            <a:r>
              <a:rPr lang="en-US" sz="1400" b="1" dirty="0"/>
              <a:t>in children’s </a:t>
            </a:r>
            <a:r>
              <a:rPr lang="sl-SI" sz="1400" b="1" dirty="0"/>
              <a:t>TV </a:t>
            </a:r>
            <a:r>
              <a:rPr lang="en-US" sz="1400" b="1" dirty="0" err="1"/>
              <a:t>programmes</a:t>
            </a:r>
            <a:endParaRPr lang="sl-SI" sz="1400" b="1" dirty="0"/>
          </a:p>
          <a:p>
            <a: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1400" b="1" dirty="0"/>
          </a:p>
          <a:p>
            <a: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web is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source of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biased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sl-SI" sz="1400" b="1" dirty="0" err="1"/>
              <a:t>erified</a:t>
            </a:r>
            <a:r>
              <a:rPr lang="sl-SI" sz="1400" b="1" dirty="0"/>
              <a:t> </a:t>
            </a:r>
            <a:r>
              <a:rPr lang="sl-SI" sz="1400" b="1" dirty="0" err="1"/>
              <a:t>food</a:t>
            </a:r>
            <a:r>
              <a:rPr lang="sl-SI" sz="1400" b="1" dirty="0"/>
              <a:t> </a:t>
            </a:r>
            <a:r>
              <a:rPr lang="sl-SI" sz="1400" b="1" dirty="0" err="1"/>
              <a:t>information</a:t>
            </a:r>
            <a:r>
              <a:rPr lang="sl-SI" sz="1400" b="1" dirty="0"/>
              <a:t> </a:t>
            </a:r>
            <a:r>
              <a:rPr lang="sl-SI" sz="1400" b="1" dirty="0" err="1"/>
              <a:t>web</a:t>
            </a:r>
            <a:r>
              <a:rPr lang="sl-SI" sz="1400" b="1" dirty="0"/>
              <a:t> portal </a:t>
            </a:r>
            <a:r>
              <a:rPr lang="sl-SI" sz="1400" b="1" dirty="0" err="1"/>
              <a:t>has</a:t>
            </a:r>
            <a:r>
              <a:rPr lang="sl-SI" sz="1400" b="1" dirty="0"/>
              <a:t> </a:t>
            </a:r>
            <a:r>
              <a:rPr lang="sl-SI" sz="1400" b="1" dirty="0" err="1"/>
              <a:t>been</a:t>
            </a:r>
            <a:r>
              <a:rPr lang="sl-SI" sz="1400" b="1" dirty="0"/>
              <a:t> </a:t>
            </a:r>
            <a:r>
              <a:rPr lang="sl-SI" sz="1400" b="1" dirty="0" err="1"/>
              <a:t>developed</a:t>
            </a:r>
            <a:r>
              <a:rPr lang="sl-SI" sz="1400" b="1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1400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4192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practices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iniciated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l-SI" sz="14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mentioned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itchFamily="34" charset="0"/>
              <a:buChar char="•"/>
            </a:pPr>
            <a:endParaRPr lang="sl-SI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endParaRPr lang="sl-SI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emphesasis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fresh and locally produced food is promoting - Cooperation with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agricultural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sector.</a:t>
            </a:r>
            <a:endParaRPr lang="sl-SI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endParaRPr lang="sl-SI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promoting regular PA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GB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active way of live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cooperate with sport and infrastructure sector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endParaRPr lang="sl-SI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endParaRPr lang="sl-SI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1306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0000"/>
              </a:lnSpc>
              <a:spcBef>
                <a:spcPts val="500"/>
              </a:spcBef>
              <a:buClr>
                <a:srgbClr val="AAC638"/>
              </a:buClr>
              <a:buNone/>
            </a:pPr>
            <a:r>
              <a:rPr lang="en-US" sz="1600" baseline="0" noProof="0" dirty="0"/>
              <a:t>Let me explain the role of the ministry, in addition to preparing and coordinating the implementation of the national program</a:t>
            </a:r>
            <a:r>
              <a:rPr lang="sl-SI" sz="1600" baseline="0" noProof="0" dirty="0"/>
              <a:t>.</a:t>
            </a:r>
          </a:p>
          <a:p>
            <a:pPr marL="0" lvl="0" indent="0" algn="just">
              <a:lnSpc>
                <a:spcPct val="110000"/>
              </a:lnSpc>
              <a:spcBef>
                <a:spcPts val="500"/>
              </a:spcBef>
              <a:buClr>
                <a:srgbClr val="AAC638"/>
              </a:buClr>
              <a:buNone/>
            </a:pPr>
            <a:endParaRPr lang="sl-SI" sz="1600" baseline="0" noProof="0" dirty="0"/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AAC638"/>
              </a:buClr>
              <a:buSzTx/>
              <a:buFontTx/>
              <a:buNone/>
              <a:tabLst/>
              <a:defRPr/>
            </a:pPr>
            <a:r>
              <a: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cooperation with the Chamber of Commerce and the merchants, activities regarding food reformulations are going on.</a:t>
            </a:r>
            <a:r>
              <a:rPr lang="sl-SI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sl-SI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salt</a:t>
            </a:r>
            <a:r>
              <a:rPr lang="sl-SI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l-SI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sl-SI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sugar</a:t>
            </a:r>
            <a:r>
              <a:rPr lang="sl-SI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l-SI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transfats</a:t>
            </a:r>
            <a:r>
              <a:rPr lang="sl-SI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l-SI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Voluntary</a:t>
            </a:r>
            <a:r>
              <a:rPr lang="sl-SI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different sectors: beverages, dairy sector and bakery</a:t>
            </a:r>
            <a:endParaRPr lang="sl-SI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just">
              <a:lnSpc>
                <a:spcPct val="110000"/>
              </a:lnSpc>
              <a:spcBef>
                <a:spcPts val="500"/>
              </a:spcBef>
              <a:buClr>
                <a:srgbClr val="AAC638"/>
              </a:buClr>
              <a:buNone/>
            </a:pPr>
            <a:r>
              <a:rPr lang="en-US" sz="1600" baseline="0" noProof="0" dirty="0"/>
              <a:t>By implementing action plans, we co-finance programs to improve the nutritional composition of foods.</a:t>
            </a:r>
          </a:p>
          <a:p>
            <a:pPr marL="0" lvl="0" indent="0" algn="just">
              <a:lnSpc>
                <a:spcPct val="110000"/>
              </a:lnSpc>
              <a:spcBef>
                <a:spcPts val="500"/>
              </a:spcBef>
              <a:buClr>
                <a:srgbClr val="AAC638"/>
              </a:buClr>
              <a:buNone/>
            </a:pPr>
            <a:r>
              <a:rPr lang="en-US" sz="1600" baseline="0" noProof="0" dirty="0"/>
              <a:t>In recent years, industry commitments have been made to gradually reduce certain nutrients such as sugar, salt and increase whole grains.</a:t>
            </a:r>
          </a:p>
          <a:p>
            <a:pPr marL="0" lvl="0" indent="0" algn="just">
              <a:lnSpc>
                <a:spcPct val="110000"/>
              </a:lnSpc>
              <a:spcBef>
                <a:spcPts val="500"/>
              </a:spcBef>
              <a:buClr>
                <a:srgbClr val="AAC638"/>
              </a:buClr>
              <a:buNone/>
            </a:pPr>
            <a:r>
              <a:rPr lang="en-US" sz="1600" baseline="0" noProof="0" dirty="0"/>
              <a:t>We are aware that there is a need to increase interest in whole grains on both sides, producers as well as consumers.</a:t>
            </a:r>
            <a:r>
              <a:rPr lang="sl-SI" sz="1600" baseline="0" noProof="0" dirty="0"/>
              <a:t> </a:t>
            </a:r>
            <a:r>
              <a:rPr lang="en-US" sz="1600" baseline="0" noProof="0" dirty="0"/>
              <a:t>Therefore, we also enable the existence of the </a:t>
            </a:r>
            <a:r>
              <a:rPr lang="sl-SI" sz="1600" baseline="0" noProof="0" dirty="0" err="1"/>
              <a:t>national</a:t>
            </a:r>
            <a:r>
              <a:rPr lang="sl-SI" sz="1600" baseline="0" noProof="0" dirty="0"/>
              <a:t> </a:t>
            </a:r>
            <a:r>
              <a:rPr lang="sl-SI" sz="1600" baseline="0" noProof="0" dirty="0" err="1"/>
              <a:t>nutrition</a:t>
            </a:r>
            <a:r>
              <a:rPr lang="sl-SI" sz="1600" baseline="0" noProof="0" dirty="0"/>
              <a:t> </a:t>
            </a:r>
            <a:r>
              <a:rPr lang="en-US" sz="1600" baseline="0" noProof="0" dirty="0"/>
              <a:t>website prehrana.si with credible and understandable information to the consumer.</a:t>
            </a:r>
          </a:p>
          <a:p>
            <a:endParaRPr lang="sl-SI" baseline="0" dirty="0"/>
          </a:p>
          <a:p>
            <a:endParaRPr lang="sl-SI" baseline="0" dirty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3853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baseline="0" noProof="0" dirty="0"/>
              <a:t>Some retailers have already recognized food reformulation as an opportunity and a contribution to improving the health of the population. They reduce sugar and salt in the products of their own brands. Increase fiber in bread…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noProof="0" dirty="0"/>
              <a:t>Activities with caterers have been going on for several years</a:t>
            </a:r>
            <a:r>
              <a:rPr lang="sl-SI" sz="1400" b="1" baseline="0" noProof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noProof="0" dirty="0"/>
              <a:t>We are working to improve the nutritional quality of student lunches</a:t>
            </a:r>
            <a:r>
              <a:rPr lang="sl-SI" sz="1400" b="1" baseline="0" noProof="0" dirty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noProof="0" dirty="0"/>
              <a:t>There will be practical training, updating of guidelines for preparing meals, awarding the symbol of The right choice, and raising awareness of students</a:t>
            </a:r>
            <a:r>
              <a:rPr lang="sl-SI" sz="1400" b="1" baseline="0" noProof="0" dirty="0"/>
              <a:t>..</a:t>
            </a:r>
            <a:endParaRPr lang="sl-SI" sz="1400" b="1" baseline="0" dirty="0"/>
          </a:p>
          <a:p>
            <a:endParaRPr lang="sl-SI" baseline="0" dirty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3853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/>
              <a:t>We have already noted positive trends</a:t>
            </a:r>
            <a:r>
              <a:rPr lang="sl-SI" sz="1400" b="1" noProof="0" dirty="0"/>
              <a:t>, </a:t>
            </a:r>
            <a:r>
              <a:rPr lang="sl-SI" sz="1400" b="1" noProof="0" dirty="0" err="1"/>
              <a:t>especially</a:t>
            </a:r>
            <a:r>
              <a:rPr lang="sl-SI" sz="1400" b="1" noProof="0" dirty="0"/>
              <a:t> </a:t>
            </a:r>
            <a:r>
              <a:rPr lang="en-US" sz="1400" b="1" noProof="0" dirty="0"/>
              <a:t>in areas where the activities started in the past</a:t>
            </a:r>
            <a:r>
              <a:rPr lang="sl-SI" sz="1400" b="1" noProof="0" dirty="0"/>
              <a:t> </a:t>
            </a:r>
            <a:r>
              <a:rPr lang="sl-SI" sz="1400" b="1" noProof="0" dirty="0" err="1"/>
              <a:t>nutrition</a:t>
            </a:r>
            <a:r>
              <a:rPr lang="en-US" sz="1400" b="1" noProof="0" dirty="0"/>
              <a:t> policy.</a:t>
            </a:r>
            <a:endParaRPr lang="sl-SI" sz="1400" b="1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b="1" noProof="0" dirty="0" err="1"/>
              <a:t>Better</a:t>
            </a:r>
            <a:r>
              <a:rPr lang="sl-SI" sz="1400" b="1" noProof="0" dirty="0"/>
              <a:t> </a:t>
            </a:r>
            <a:r>
              <a:rPr lang="sl-SI" sz="1400" b="1" noProof="0" dirty="0" err="1"/>
              <a:t>eating</a:t>
            </a:r>
            <a:r>
              <a:rPr lang="sl-SI" sz="1400" b="1" noProof="0" dirty="0"/>
              <a:t> </a:t>
            </a:r>
            <a:r>
              <a:rPr lang="sl-SI" sz="1400" b="1" noProof="0" dirty="0" err="1"/>
              <a:t>habits</a:t>
            </a:r>
            <a:r>
              <a:rPr lang="sl-SI" sz="1400" b="1" noProof="0" dirty="0"/>
              <a:t> </a:t>
            </a:r>
            <a:r>
              <a:rPr lang="sl-SI" sz="1400" b="1" noProof="0" dirty="0" err="1"/>
              <a:t>can</a:t>
            </a:r>
            <a:r>
              <a:rPr lang="sl-SI" sz="1400" b="1" noProof="0" dirty="0"/>
              <a:t> </a:t>
            </a:r>
            <a:r>
              <a:rPr lang="sl-SI" sz="1400" b="1" noProof="0" dirty="0" err="1"/>
              <a:t>be</a:t>
            </a:r>
            <a:r>
              <a:rPr lang="sl-SI" sz="1400" b="1" noProof="0" dirty="0"/>
              <a:t> </a:t>
            </a:r>
            <a:r>
              <a:rPr lang="sl-SI" sz="1400" b="1" noProof="0" dirty="0" err="1"/>
              <a:t>observed</a:t>
            </a:r>
            <a:r>
              <a:rPr lang="sl-SI" sz="1400" b="1" noProof="0" dirty="0"/>
              <a:t>. </a:t>
            </a:r>
            <a:r>
              <a:rPr lang="sl-SI" sz="1400" b="1" noProof="0" dirty="0" err="1"/>
              <a:t>Obesity</a:t>
            </a:r>
            <a:r>
              <a:rPr lang="sl-SI" sz="1400" b="1" noProof="0" dirty="0"/>
              <a:t> </a:t>
            </a:r>
            <a:r>
              <a:rPr lang="sl-SI" sz="1400" b="1" noProof="0" dirty="0" err="1"/>
              <a:t>and</a:t>
            </a:r>
            <a:r>
              <a:rPr lang="sl-SI" sz="1400" b="1" noProof="0" dirty="0"/>
              <a:t> </a:t>
            </a:r>
            <a:r>
              <a:rPr lang="sl-SI" sz="1400" b="1" noProof="0" dirty="0" err="1"/>
              <a:t>overweight</a:t>
            </a:r>
            <a:r>
              <a:rPr lang="sl-SI" sz="1400" b="1" noProof="0" dirty="0"/>
              <a:t> </a:t>
            </a:r>
            <a:r>
              <a:rPr lang="sl-SI" sz="1400" b="1" noProof="0" dirty="0" err="1"/>
              <a:t>of</a:t>
            </a:r>
            <a:r>
              <a:rPr lang="sl-SI" sz="1400" b="1" noProof="0" dirty="0"/>
              <a:t> </a:t>
            </a:r>
            <a:r>
              <a:rPr lang="sl-SI" sz="1400" b="1" noProof="0" dirty="0" err="1"/>
              <a:t>children</a:t>
            </a:r>
            <a:r>
              <a:rPr lang="sl-SI" sz="1400" b="1" noProof="0" dirty="0"/>
              <a:t> </a:t>
            </a:r>
            <a:r>
              <a:rPr lang="sl-SI" sz="1400" b="1" noProof="0" dirty="0" err="1"/>
              <a:t>started</a:t>
            </a:r>
            <a:r>
              <a:rPr lang="sl-SI" sz="1400" b="1" noProof="0" dirty="0"/>
              <a:t> to </a:t>
            </a:r>
            <a:r>
              <a:rPr lang="sl-SI" sz="1400" b="1" noProof="0" dirty="0" err="1"/>
              <a:t>decline</a:t>
            </a:r>
            <a:r>
              <a:rPr lang="sl-SI" sz="1400" b="1" noProof="0" dirty="0"/>
              <a:t> in 2011.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noProof="0" dirty="0"/>
          </a:p>
          <a:p>
            <a:pPr algn="l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success of the national program is already being reflected in certain areas. </a:t>
            </a:r>
            <a:endParaRPr lang="sl-SI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We can see that more people are having breakfast regularly. We also drink less sugary drinks.</a:t>
            </a:r>
            <a:endParaRPr lang="sl-SI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latter was strongly influenced by media activity in 2014. </a:t>
            </a:r>
            <a:endParaRPr lang="sl-SI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We also believe that the media could play an important role in the joint efforts for whole grain products.</a:t>
            </a:r>
            <a:endParaRPr lang="sl-SI" sz="1200" baseline="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endParaRPr lang="en-US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6610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Program on Nutrition and Physical Activity for Health</a:t>
            </a:r>
            <a:r>
              <a:rPr lang="sl-SI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2015-2025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b="1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 Healthy and Be Active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points out that the percentage of the population consuming whole grains needs to be significantly increased in order to achieve a dietary intake of at least 30 g of dietary </a:t>
            </a:r>
            <a:r>
              <a:rPr lang="en-GB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day. </a:t>
            </a:r>
            <a:endParaRPr lang="sl-SI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Already at the time of the adoption of the program, data showed that only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27%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population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occasionally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eats wholemeal bread, and 31% never. </a:t>
            </a:r>
            <a:endParaRPr lang="sl-SI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1009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rgbClr val="3E88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sl-SI" sz="1400" b="1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</a:t>
            </a: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supplied</a:t>
            </a: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l-SI" sz="1400" b="1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is </a:t>
            </a:r>
            <a:r>
              <a:rPr lang="sl-SI" sz="1400" b="1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l-SI" sz="1400" b="1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dietary</a:t>
            </a: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</a:t>
            </a: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400" b="1" dirty="0">
              <a:solidFill>
                <a:srgbClr val="3E882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key sources of dietary </a:t>
            </a:r>
            <a:r>
              <a:rPr lang="en-GB" sz="1400" b="1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</a:t>
            </a:r>
            <a:r>
              <a:rPr lang="sl-SI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400" b="1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diet are vegetables and legumes, fruits and whole grains.</a:t>
            </a:r>
            <a:endParaRPr lang="sl-SI" sz="1400" b="1" dirty="0">
              <a:solidFill>
                <a:srgbClr val="3E882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400" b="1" dirty="0">
              <a:solidFill>
                <a:srgbClr val="3E88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b="1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b="1" dirty="0" err="1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ntake</a:t>
            </a:r>
            <a:r>
              <a:rPr lang="en-GB" sz="1400" b="1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400" b="1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</a:t>
            </a:r>
            <a:r>
              <a:rPr lang="sl-SI" sz="1400" b="1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many proven</a:t>
            </a:r>
            <a:r>
              <a:rPr lang="sl-SI" sz="1400" b="1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beneficial effects on health</a:t>
            </a:r>
            <a:r>
              <a:rPr lang="sl-SI" sz="1400" b="1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digestion</a:t>
            </a:r>
            <a:r>
              <a:rPr lang="sl-SI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b="1" dirty="0"/>
              <a:t>colorectal cancer</a:t>
            </a:r>
            <a:r>
              <a:rPr lang="sl-SI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sl-SI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the risk of cardiovascular disease</a:t>
            </a:r>
            <a:r>
              <a:rPr lang="sl-SI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2 diabetes</a:t>
            </a:r>
            <a:r>
              <a:rPr lang="sl-SI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3895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2019, b</a:t>
            </a:r>
            <a:r>
              <a:rPr lang="en-GB" sz="1200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another nationally representative dietary research </a:t>
            </a:r>
            <a:r>
              <a:rPr lang="en-GB" sz="1200" dirty="0" err="1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Si.Menu</a:t>
            </a:r>
            <a:r>
              <a:rPr lang="en-GB" sz="1200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intake of dietary </a:t>
            </a:r>
            <a:r>
              <a:rPr lang="en-GB" sz="1200" dirty="0" err="1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</a:t>
            </a:r>
            <a:r>
              <a:rPr lang="en-GB" sz="1200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population of Slovenia </a:t>
            </a:r>
            <a:r>
              <a:rPr lang="en-GB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still not </a:t>
            </a:r>
            <a:r>
              <a:rPr lang="en-GB" sz="1200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sufficient-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of the population consumes less than the recommended 30 g of dietary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day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only </a:t>
            </a:r>
            <a:r>
              <a:rPr lang="sl-SI" sz="11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around</a:t>
            </a:r>
            <a:r>
              <a:rPr lang="sl-SI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10 %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currently meet the daily target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Slovenians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consume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 20 grams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significantly under the recommended amount of 30 g</a:t>
            </a:r>
            <a:endParaRPr lang="sl-SI" sz="11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11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regular inclusion of foods based on whole grains in the daily diet contributes significantly to the dietary intake of fiber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goal of the national program is obvious -  to increase the </a:t>
            </a:r>
            <a:r>
              <a:rPr lang="en-US" sz="1200" u="sng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200" u="sng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consumption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l-S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holegrain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products.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  <a:p>
            <a:endParaRPr lang="sl-SI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Danish had excellent results when completed the Whole grain partnership.</a:t>
            </a:r>
            <a:endParaRPr lang="sl-SI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1200" noProof="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S" noProof="0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2345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l-SI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public private partnership help</a:t>
            </a:r>
            <a:r>
              <a:rPr lang="sl-SI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</a:t>
            </a:r>
            <a:r>
              <a:rPr lang="en-US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increase WGs consumption? Is it possible </a:t>
            </a:r>
            <a:r>
              <a:rPr lang="sl-SI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sl-SI" sz="120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sl-SI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20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sl-SI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20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sl-SI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in </a:t>
            </a:r>
            <a:r>
              <a:rPr lang="sl-SI" sz="120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Denmark</a:t>
            </a:r>
            <a:r>
              <a:rPr lang="sl-SI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</a:t>
            </a:r>
            <a:r>
              <a:rPr lang="en-US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Slovenia too?</a:t>
            </a:r>
            <a:endParaRPr lang="sl-SI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Danish good experiences with wholegrain partnership and results regarding fiber intake on a population level are like a hot buns.</a:t>
            </a:r>
          </a:p>
          <a:p>
            <a:endParaRPr lang="en-US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less than a decade, the average WG intake of Danes increased from 36 to 82 g/day. </a:t>
            </a:r>
            <a:r>
              <a:rPr lang="sl-SI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a mean time</a:t>
            </a:r>
            <a:r>
              <a:rPr lang="sl-SI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(2004) b</a:t>
            </a:r>
            <a:r>
              <a:rPr lang="en-US" sz="120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ecause</a:t>
            </a:r>
            <a:r>
              <a:rPr lang="en-US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popularity low carb</a:t>
            </a:r>
            <a:r>
              <a:rPr lang="sl-SI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 fat diet, a declination was observed. Today 50% of Danes eat the recommended intake of 75 g of WG per day. This is a really great success. </a:t>
            </a:r>
          </a:p>
          <a:p>
            <a:r>
              <a:rPr lang="en-US" noProof="0" dirty="0"/>
              <a:t>By the way, our national recommendations are still 30 grams of fiber. To be realistic, the consumption of more 30 grams per day would be a success for Slovenia.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5871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on the programs, the action plan and other relevant information for the implementation of the program is available on the DOBER TEK Slovenija 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/>
              <a:t>The single platform includes all relevant stakeholders and enables efficient data exchange.</a:t>
            </a:r>
            <a:endParaRPr lang="sl-SI" baseline="0" dirty="0"/>
          </a:p>
          <a:p>
            <a:r>
              <a:rPr lang="en-US" baseline="0" dirty="0"/>
              <a:t>As you may have noticed, we also posted the spring school announcement on the portal.</a:t>
            </a:r>
            <a:endParaRPr lang="sl-SI" baseline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385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tackle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obesity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Slovenia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seven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ago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adopted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comprehensive multisectoral and multistakeholder National Program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linked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nutrition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phisical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VISION of the </a:t>
            </a:r>
            <a:r>
              <a:rPr lang="en-US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is good eating and physical activity habits for whole population  and that a healthy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choice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easiest</a:t>
            </a:r>
            <a:r>
              <a:rPr lang="sl-SI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l-SI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choice</a:t>
            </a: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  <a:p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671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44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obesity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data.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picture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shows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adults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obesity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sl-SI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seen from the slide, Slovenia is above the average of the 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countries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/>
              <a:t>58% of the adult population of Slovenia have a body weight higher than recommended</a:t>
            </a:r>
            <a:r>
              <a:rPr lang="sl-SI" sz="1400" b="1" dirty="0"/>
              <a:t>.</a:t>
            </a:r>
            <a:endParaRPr lang="sl-SI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308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sz="1400" b="1" dirty="0"/>
          </a:p>
          <a:p>
            <a:r>
              <a:rPr lang="en-US" sz="1400" b="1" dirty="0"/>
              <a:t>In terms of gender, we see that obesity and overweight in Slovenia are </a:t>
            </a:r>
            <a:r>
              <a:rPr lang="sl-SI" sz="1400" b="1" dirty="0" err="1"/>
              <a:t>higher</a:t>
            </a:r>
            <a:r>
              <a:rPr lang="sl-SI" sz="1400" b="1" dirty="0"/>
              <a:t> </a:t>
            </a:r>
            <a:r>
              <a:rPr lang="en-US" sz="1400" b="1" dirty="0"/>
              <a:t>among men than women</a:t>
            </a:r>
            <a:r>
              <a:rPr lang="sl-SI" sz="1400" b="1" dirty="0"/>
              <a:t>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353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sl-SI" sz="1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="1" dirty="0" err="1">
                <a:solidFill>
                  <a:srgbClr val="006600"/>
                </a:solidFill>
              </a:rPr>
              <a:t>The</a:t>
            </a:r>
            <a:r>
              <a:rPr lang="sl-SI" sz="1200" b="1" dirty="0">
                <a:solidFill>
                  <a:srgbClr val="006600"/>
                </a:solidFill>
              </a:rPr>
              <a:t> </a:t>
            </a:r>
            <a:r>
              <a:rPr lang="sl-SI" sz="1200" b="1" dirty="0" err="1">
                <a:solidFill>
                  <a:srgbClr val="006600"/>
                </a:solidFill>
              </a:rPr>
              <a:t>aim</a:t>
            </a:r>
            <a:r>
              <a:rPr lang="sl-SI" sz="1200" b="1" dirty="0">
                <a:solidFill>
                  <a:srgbClr val="006600"/>
                </a:solidFill>
              </a:rPr>
              <a:t> </a:t>
            </a:r>
            <a:r>
              <a:rPr lang="sl-SI" sz="1200" b="1" dirty="0" err="1">
                <a:solidFill>
                  <a:srgbClr val="006600"/>
                </a:solidFill>
              </a:rPr>
              <a:t>of</a:t>
            </a:r>
            <a:r>
              <a:rPr lang="sl-SI" sz="1200" b="1" dirty="0">
                <a:solidFill>
                  <a:srgbClr val="006600"/>
                </a:solidFill>
              </a:rPr>
              <a:t> </a:t>
            </a:r>
            <a:r>
              <a:rPr lang="sl-SI" sz="1200" b="1" dirty="0" err="1">
                <a:solidFill>
                  <a:srgbClr val="006600"/>
                </a:solidFill>
              </a:rPr>
              <a:t>the</a:t>
            </a:r>
            <a:r>
              <a:rPr lang="sl-SI" sz="1200" b="1" dirty="0">
                <a:solidFill>
                  <a:srgbClr val="006600"/>
                </a:solidFill>
              </a:rPr>
              <a:t> </a:t>
            </a:r>
            <a:r>
              <a:rPr lang="sl-SI" sz="1200" b="1" dirty="0" err="1">
                <a:solidFill>
                  <a:srgbClr val="006600"/>
                </a:solidFill>
              </a:rPr>
              <a:t>National</a:t>
            </a:r>
            <a:r>
              <a:rPr lang="sl-SI" sz="1200" b="1" dirty="0">
                <a:solidFill>
                  <a:srgbClr val="006600"/>
                </a:solidFill>
              </a:rPr>
              <a:t> </a:t>
            </a:r>
            <a:r>
              <a:rPr lang="sl-SI" sz="1200" b="1" dirty="0" err="1">
                <a:solidFill>
                  <a:srgbClr val="006600"/>
                </a:solidFill>
              </a:rPr>
              <a:t>Programme</a:t>
            </a:r>
            <a:r>
              <a:rPr lang="sl-SI" sz="1200" b="1" dirty="0">
                <a:solidFill>
                  <a:srgbClr val="006600"/>
                </a:solidFill>
              </a:rPr>
              <a:t> is </a:t>
            </a:r>
            <a:r>
              <a:rPr lang="sl-SI" sz="1200" b="1" dirty="0" err="1">
                <a:solidFill>
                  <a:srgbClr val="006600"/>
                </a:solidFill>
              </a:rPr>
              <a:t>e</a:t>
            </a:r>
            <a:r>
              <a:rPr lang="sl-SI" sz="1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mpower</a:t>
            </a:r>
            <a:r>
              <a:rPr lang="sl-SI" sz="1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sl-SI" sz="1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to be </a:t>
            </a:r>
            <a:r>
              <a:rPr lang="sl-SI" sz="1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sl-SI" sz="1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stay</a:t>
            </a:r>
            <a:r>
              <a:rPr lang="sl-SI" sz="1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healthy</a:t>
            </a:r>
            <a:endParaRPr lang="sl-SI" sz="1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rtl="0"/>
            <a:endParaRPr lang="sl-SI" sz="1200" b="1" dirty="0">
              <a:solidFill>
                <a:srgbClr val="006600"/>
              </a:solidFill>
            </a:endParaRPr>
          </a:p>
          <a:p>
            <a:pPr rtl="0"/>
            <a:endParaRPr lang="sl-SI" sz="1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sl-SI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sl-SI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order</a:t>
            </a:r>
            <a:r>
              <a:rPr lang="sl-SI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l-SI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follow</a:t>
            </a:r>
            <a:r>
              <a:rPr lang="sl-SI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sl-SI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aim</a:t>
            </a:r>
            <a:r>
              <a:rPr lang="sl-SI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is </a:t>
            </a:r>
            <a:r>
              <a:rPr lang="sl-SI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sl-SI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rtl="0"/>
            <a:endParaRPr lang="sl-SI" sz="1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create a healthy environment – </a:t>
            </a:r>
            <a:r>
              <a:rPr lang="sl-S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affordable healthy food 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availablefresh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locally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produced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 that stimulates physical activity (cycling to school, business, green area for walking etc.)</a:t>
            </a:r>
            <a:endParaRPr lang="sl-SI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</a:t>
            </a:r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evident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dirty="0"/>
              <a:t>we need a lot of partners</a:t>
            </a:r>
            <a:r>
              <a:rPr lang="sl-SI" b="1" dirty="0"/>
              <a:t>, non-</a:t>
            </a:r>
            <a:r>
              <a:rPr lang="sl-SI" b="1" dirty="0" err="1"/>
              <a:t>governmental</a:t>
            </a:r>
            <a:r>
              <a:rPr lang="sl-SI" b="1" dirty="0"/>
              <a:t> </a:t>
            </a:r>
            <a:r>
              <a:rPr lang="sl-SI" b="1" dirty="0" err="1"/>
              <a:t>and</a:t>
            </a:r>
            <a:r>
              <a:rPr lang="sl-SI" b="1" dirty="0"/>
              <a:t> </a:t>
            </a:r>
            <a:r>
              <a:rPr lang="sl-SI" b="1" dirty="0" err="1"/>
              <a:t>governmental</a:t>
            </a:r>
            <a:r>
              <a:rPr lang="sl-SI" b="1" dirty="0"/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endParaRPr lang="sl-SI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91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dirty="0" err="1"/>
              <a:t>The</a:t>
            </a:r>
            <a:r>
              <a:rPr lang="sl-SI" b="1" dirty="0"/>
              <a:t> </a:t>
            </a:r>
            <a:r>
              <a:rPr lang="sl-SI" b="1" dirty="0" err="1"/>
              <a:t>National</a:t>
            </a:r>
            <a:r>
              <a:rPr lang="sl-SI" b="1" baseline="0" dirty="0"/>
              <a:t> program set </a:t>
            </a:r>
            <a:r>
              <a:rPr lang="sl-SI" b="1" baseline="0" dirty="0" err="1"/>
              <a:t>priority</a:t>
            </a:r>
            <a:r>
              <a:rPr lang="sl-SI" b="1" baseline="0" dirty="0"/>
              <a:t> </a:t>
            </a:r>
            <a:r>
              <a:rPr lang="sl-SI" b="1" baseline="0" dirty="0" err="1"/>
              <a:t>areas</a:t>
            </a:r>
            <a:endParaRPr lang="sl-SI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Nutrition: </a:t>
            </a:r>
            <a:endParaRPr lang="sl-SI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Ensuring healthy</a:t>
            </a:r>
            <a:r>
              <a:rPr lang="sl-SI" b="1" baseline="0" dirty="0">
                <a:solidFill>
                  <a:schemeClr val="tx1"/>
                </a:solidFill>
              </a:rPr>
              <a:t> </a:t>
            </a:r>
            <a:r>
              <a:rPr lang="sl-SI" b="1" baseline="0" dirty="0" err="1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chemeClr val="tx1"/>
                </a:solidFill>
              </a:rPr>
              <a:t> safe food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from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local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and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sutainable</a:t>
            </a:r>
            <a:r>
              <a:rPr lang="en-US" b="1" dirty="0">
                <a:solidFill>
                  <a:schemeClr val="tx1"/>
                </a:solidFill>
              </a:rPr>
              <a:t>  production; </a:t>
            </a:r>
            <a:endParaRPr lang="sl-SI" b="1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l-SI" b="1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Nutrition aligned with recommendations and guidelines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b="1" dirty="0" err="1">
                <a:solidFill>
                  <a:schemeClr val="tx1"/>
                </a:solidFill>
              </a:rPr>
              <a:t>Increasing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healthy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foods</a:t>
            </a:r>
            <a:r>
              <a:rPr lang="sl-SI" b="1" dirty="0">
                <a:solidFill>
                  <a:schemeClr val="tx1"/>
                </a:solidFill>
              </a:rPr>
              <a:t> in t</a:t>
            </a:r>
            <a:r>
              <a:rPr lang="en-US" b="1" dirty="0" err="1">
                <a:solidFill>
                  <a:schemeClr val="tx1"/>
                </a:solidFill>
              </a:rPr>
              <a:t>ourism</a:t>
            </a:r>
            <a:r>
              <a:rPr lang="en-US" b="1" dirty="0">
                <a:solidFill>
                  <a:schemeClr val="tx1"/>
                </a:solidFill>
              </a:rPr>
              <a:t> and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Accessibility</a:t>
            </a:r>
            <a:r>
              <a:rPr lang="sl-SI" b="1" baseline="0" dirty="0">
                <a:solidFill>
                  <a:schemeClr val="tx1"/>
                </a:solidFill>
              </a:rPr>
              <a:t> </a:t>
            </a:r>
            <a:r>
              <a:rPr lang="sl-SI" b="1" baseline="0" dirty="0" err="1">
                <a:solidFill>
                  <a:schemeClr val="tx1"/>
                </a:solidFill>
              </a:rPr>
              <a:t>of</a:t>
            </a:r>
            <a:r>
              <a:rPr lang="sl-SI" b="1" baseline="0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healthy choices for socially deprived and vulnerable groups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Food industry: encourage and support healthy food production +   transparent </a:t>
            </a:r>
            <a:r>
              <a:rPr lang="en-US" b="1" dirty="0" err="1">
                <a:solidFill>
                  <a:schemeClr val="tx1"/>
                </a:solidFill>
              </a:rPr>
              <a:t>labelling</a:t>
            </a:r>
            <a:r>
              <a:rPr lang="en-US" b="1" dirty="0">
                <a:solidFill>
                  <a:schemeClr val="tx1"/>
                </a:solidFill>
              </a:rPr>
              <a:t> and responsible</a:t>
            </a:r>
            <a:r>
              <a:rPr lang="en-US" b="1" baseline="0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marketing of food which enable</a:t>
            </a:r>
            <a:r>
              <a:rPr lang="sl-SI" b="1" dirty="0">
                <a:solidFill>
                  <a:schemeClr val="tx1"/>
                </a:solidFill>
              </a:rPr>
              <a:t>s</a:t>
            </a:r>
            <a:r>
              <a:rPr lang="en-US" b="1" baseline="0" dirty="0">
                <a:solidFill>
                  <a:schemeClr val="tx1"/>
                </a:solidFill>
              </a:rPr>
              <a:t> consumer</a:t>
            </a:r>
            <a:r>
              <a:rPr lang="sl-SI" b="1" baseline="0" dirty="0">
                <a:solidFill>
                  <a:schemeClr val="tx1"/>
                </a:solidFill>
              </a:rPr>
              <a:t>s</a:t>
            </a:r>
            <a:r>
              <a:rPr lang="en-US" b="1" baseline="0" dirty="0">
                <a:solidFill>
                  <a:schemeClr val="tx1"/>
                </a:solidFill>
              </a:rPr>
              <a:t> to easily recognize </a:t>
            </a:r>
            <a:r>
              <a:rPr lang="en-US" b="1" baseline="0" noProof="0" dirty="0">
                <a:solidFill>
                  <a:schemeClr val="tx1"/>
                </a:solidFill>
              </a:rPr>
              <a:t>healthy</a:t>
            </a:r>
            <a:r>
              <a:rPr lang="en-US" b="1" baseline="0" dirty="0">
                <a:solidFill>
                  <a:schemeClr val="tx1"/>
                </a:solidFill>
              </a:rPr>
              <a:t> choice</a:t>
            </a:r>
            <a:r>
              <a:rPr lang="sl-SI" b="1" baseline="0" dirty="0">
                <a:solidFill>
                  <a:schemeClr val="tx1"/>
                </a:solidFill>
              </a:rPr>
              <a:t>s</a:t>
            </a:r>
            <a:endParaRPr lang="en-US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Physical activity</a:t>
            </a:r>
            <a:endParaRPr lang="sl-SI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but not least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: supporting physical activity</a:t>
            </a:r>
            <a:endParaRPr lang="sl-SI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All </a:t>
            </a:r>
            <a:r>
              <a:rPr lang="sl-SI" b="1" dirty="0" err="1">
                <a:solidFill>
                  <a:schemeClr val="tx1"/>
                </a:solidFill>
              </a:rPr>
              <a:t>this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is only viable </a:t>
            </a:r>
            <a:r>
              <a:rPr lang="sl-SI" b="1" dirty="0" err="1">
                <a:solidFill>
                  <a:schemeClr val="tx1"/>
                </a:solidFill>
              </a:rPr>
              <a:t>thru</a:t>
            </a:r>
            <a:r>
              <a:rPr lang="sl-SI" b="1" baseline="0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wide education and awareness programs.</a:t>
            </a:r>
            <a:endParaRPr lang="sl-SI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b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180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r>
              <a:rPr lang="en-US" sz="1400" b="1" noProof="0" dirty="0"/>
              <a:t>Awareness comes only with cooperation – I did not want to present overcrowded slide, but each inhabitant should be involved </a:t>
            </a:r>
            <a:r>
              <a:rPr lang="sl-SI" sz="1400" b="1" noProof="0" dirty="0"/>
              <a:t>in </a:t>
            </a:r>
            <a:r>
              <a:rPr lang="en-US" sz="1400" b="1" noProof="0" dirty="0"/>
              <a:t>taking care for his or her own health. </a:t>
            </a:r>
          </a:p>
          <a:p>
            <a:endParaRPr lang="en-US" sz="1400" b="1" noProof="0" dirty="0"/>
          </a:p>
          <a:p>
            <a:r>
              <a:rPr lang="en-US" sz="1400" b="1" noProof="0" dirty="0"/>
              <a:t>To achieve this the only way is to bring stakeholders from different sectors on board and to work with them on </a:t>
            </a:r>
            <a:r>
              <a:rPr lang="sl-SI" sz="1400" b="1" noProof="0" dirty="0"/>
              <a:t>a </a:t>
            </a:r>
            <a:r>
              <a:rPr lang="en-US" sz="1400" b="1" noProof="0" dirty="0"/>
              <a:t>daily basis.</a:t>
            </a:r>
            <a:endParaRPr lang="sl-SI" sz="1400" b="1" noProof="0" dirty="0"/>
          </a:p>
          <a:p>
            <a:endParaRPr lang="sl-SI" sz="1400" b="1" kern="1200" baseline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dirty="0"/>
              <a:t>In this way, we are implementing the health in all policies</a:t>
            </a:r>
            <a:r>
              <a:rPr lang="sl-SI" sz="1400" b="1" dirty="0"/>
              <a:t> </a:t>
            </a:r>
            <a:r>
              <a:rPr lang="en-US" sz="1400" b="1" dirty="0"/>
              <a:t>approach</a:t>
            </a:r>
            <a:r>
              <a:rPr lang="sl-SI" sz="1400" b="1" dirty="0"/>
              <a:t>.  </a:t>
            </a:r>
            <a:endParaRPr lang="en-US" sz="1400" b="1" kern="1200" baseline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044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="1" dirty="0"/>
              <a:t>	</a:t>
            </a:r>
          </a:p>
          <a:p>
            <a:r>
              <a:rPr lang="sl-S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Ministry</a:t>
            </a: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</a:t>
            </a:r>
            <a:r>
              <a:rPr lang="sl-S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cruical</a:t>
            </a: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roles</a:t>
            </a: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l-S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</a:t>
            </a: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sl-S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</a:t>
            </a:r>
          </a:p>
          <a:p>
            <a:endParaRPr lang="sl-SI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</a:t>
            </a:r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 </a:t>
            </a:r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stakeholders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sl-SI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sl-SI" sz="1200" b="1" dirty="0"/>
              <a:t>DOBER TEK </a:t>
            </a:r>
            <a:r>
              <a:rPr lang="sl-SI" sz="1200" b="1" dirty="0" err="1"/>
              <a:t>Slovenia</a:t>
            </a:r>
            <a:r>
              <a:rPr lang="sl-SI" sz="1200" b="1" dirty="0"/>
              <a:t> = Bon </a:t>
            </a:r>
            <a:r>
              <a:rPr lang="sl-SI" sz="1200" b="1" dirty="0" err="1"/>
              <a:t>Appetit</a:t>
            </a:r>
            <a:r>
              <a:rPr lang="sl-SI" sz="1200" b="1" dirty="0"/>
              <a:t> &amp; </a:t>
            </a:r>
            <a:r>
              <a:rPr lang="sl-SI" sz="1200" b="1" dirty="0" err="1"/>
              <a:t>wish</a:t>
            </a:r>
            <a:r>
              <a:rPr lang="sl-SI" sz="1200" b="1" dirty="0"/>
              <a:t> </a:t>
            </a:r>
            <a:r>
              <a:rPr lang="sl-SI" sz="1200" b="1" dirty="0" err="1"/>
              <a:t>you</a:t>
            </a:r>
            <a:r>
              <a:rPr lang="sl-SI" sz="1200" b="1" dirty="0"/>
              <a:t> a </a:t>
            </a:r>
            <a:r>
              <a:rPr lang="sl-SI" sz="1200" b="1" dirty="0" err="1"/>
              <a:t>good</a:t>
            </a:r>
            <a:r>
              <a:rPr lang="sl-SI" sz="1200" b="1" dirty="0"/>
              <a:t> run</a:t>
            </a:r>
            <a:endParaRPr lang="sl-SI" b="1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911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 of the health sector 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preventive </a:t>
            </a:r>
            <a:r>
              <a:rPr lang="sl-SI" sz="14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promoting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lifestyle</a:t>
            </a:r>
            <a:r>
              <a:rPr lang="sl-SI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sl-SI" sz="1400" b="1" dirty="0"/>
          </a:p>
          <a:p>
            <a:pPr marL="0" indent="0">
              <a:buFont typeface="Arial" pitchFamily="34" charset="0"/>
              <a:buNone/>
            </a:pPr>
            <a:r>
              <a:rPr lang="sl-SI" sz="1400" b="1" dirty="0"/>
              <a:t>i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sl-SI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endParaRPr lang="sl-SI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lang="sl-SI" sz="1400" b="1" dirty="0">
                <a:latin typeface="Arial" pitchFamily="34" charset="0"/>
                <a:cs typeface="Arial" pitchFamily="34" charset="0"/>
              </a:rPr>
              <a:t>-</a:t>
            </a:r>
            <a:r>
              <a:rPr lang="sl-SI" sz="1400" b="1" dirty="0" err="1">
                <a:latin typeface="Arial" pitchFamily="34" charset="0"/>
                <a:cs typeface="Arial" pitchFamily="34" charset="0"/>
              </a:rPr>
              <a:t>workshops</a:t>
            </a:r>
            <a:r>
              <a:rPr lang="sl-SI" sz="1400" b="1" dirty="0">
                <a:latin typeface="Arial" pitchFamily="34" charset="0"/>
                <a:cs typeface="Arial" pitchFamily="34" charset="0"/>
              </a:rPr>
              <a:t> in </a:t>
            </a:r>
            <a:r>
              <a:rPr lang="sl-SI" sz="1400" b="1" dirty="0" err="1">
                <a:latin typeface="Arial" pitchFamily="34" charset="0"/>
                <a:cs typeface="Arial" pitchFamily="34" charset="0"/>
              </a:rPr>
              <a:t>Health</a:t>
            </a:r>
            <a:r>
              <a:rPr lang="sl-SI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400" b="1" dirty="0" err="1">
                <a:latin typeface="Arial" pitchFamily="34" charset="0"/>
                <a:cs typeface="Arial" pitchFamily="34" charset="0"/>
              </a:rPr>
              <a:t>care</a:t>
            </a:r>
            <a:r>
              <a:rPr lang="sl-SI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400" b="1" dirty="0" err="1">
                <a:latin typeface="Arial" pitchFamily="34" charset="0"/>
                <a:cs typeface="Arial" pitchFamily="34" charset="0"/>
              </a:rPr>
              <a:t>centers</a:t>
            </a:r>
            <a:r>
              <a:rPr lang="sl-SI" sz="1400" b="1" dirty="0">
                <a:latin typeface="Arial" pitchFamily="34" charset="0"/>
                <a:cs typeface="Arial" pitchFamily="34" charset="0"/>
              </a:rPr>
              <a:t> are </a:t>
            </a:r>
            <a:r>
              <a:rPr lang="sl-SI" sz="1400" b="1" dirty="0" err="1">
                <a:latin typeface="Arial" pitchFamily="34" charset="0"/>
                <a:cs typeface="Arial" pitchFamily="34" charset="0"/>
              </a:rPr>
              <a:t>going</a:t>
            </a:r>
            <a:r>
              <a:rPr lang="sl-SI" sz="1400" b="1" dirty="0">
                <a:latin typeface="Arial" pitchFamily="34" charset="0"/>
                <a:cs typeface="Arial" pitchFamily="34" charset="0"/>
              </a:rPr>
              <a:t> on </a:t>
            </a:r>
            <a:r>
              <a:rPr lang="sl-SI" sz="1400" b="1" dirty="0" err="1">
                <a:latin typeface="Arial" pitchFamily="34" charset="0"/>
                <a:cs typeface="Arial" pitchFamily="34" charset="0"/>
              </a:rPr>
              <a:t>where</a:t>
            </a:r>
            <a:r>
              <a:rPr lang="sl-SI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400" b="1" dirty="0" err="1">
                <a:latin typeface="Arial" pitchFamily="34" charset="0"/>
                <a:cs typeface="Arial" pitchFamily="34" charset="0"/>
              </a:rPr>
              <a:t>people</a:t>
            </a:r>
            <a:r>
              <a:rPr lang="sl-SI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400" b="1" dirty="0" err="1">
                <a:latin typeface="Arial" pitchFamily="34" charset="0"/>
                <a:cs typeface="Arial" pitchFamily="34" charset="0"/>
              </a:rPr>
              <a:t>learn</a:t>
            </a:r>
            <a:r>
              <a:rPr lang="sl-SI" sz="1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sl-SI" sz="1400" b="1" dirty="0" err="1">
                <a:latin typeface="Arial" pitchFamily="34" charset="0"/>
                <a:cs typeface="Arial" pitchFamily="34" charset="0"/>
              </a:rPr>
              <a:t>about</a:t>
            </a:r>
            <a:r>
              <a:rPr lang="sl-SI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400" b="1" dirty="0" err="1">
                <a:latin typeface="Arial" pitchFamily="34" charset="0"/>
                <a:cs typeface="Arial" pitchFamily="34" charset="0"/>
              </a:rPr>
              <a:t>healthy</a:t>
            </a:r>
            <a:r>
              <a:rPr lang="sl-SI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400" b="1" dirty="0" err="1">
                <a:latin typeface="Arial" pitchFamily="34" charset="0"/>
                <a:cs typeface="Arial" pitchFamily="34" charset="0"/>
              </a:rPr>
              <a:t>choices</a:t>
            </a:r>
            <a:endParaRPr lang="sl-SI" sz="1400" b="1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altLang="sl-SI" sz="14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altLang="sl-SI" sz="1400" b="1" dirty="0">
                <a:solidFill>
                  <a:srgbClr val="006600"/>
                </a:solidFill>
                <a:latin typeface="Arial" charset="0"/>
                <a:cs typeface="Arial" charset="0"/>
              </a:rPr>
              <a:t>-</a:t>
            </a:r>
            <a:r>
              <a:rPr lang="sl-SI" altLang="sl-SI" sz="1400" b="1" dirty="0">
                <a:latin typeface="Arial" charset="0"/>
                <a:cs typeface="Arial" charset="0"/>
              </a:rPr>
              <a:t>in </a:t>
            </a:r>
            <a:r>
              <a:rPr lang="sl-SI" altLang="sl-SI" sz="1400" b="1" dirty="0" err="1">
                <a:latin typeface="Arial" charset="0"/>
                <a:cs typeface="Arial" charset="0"/>
              </a:rPr>
              <a:t>primary</a:t>
            </a:r>
            <a:r>
              <a:rPr lang="en-GB" altLang="sl-SI" sz="1400" b="1" dirty="0">
                <a:latin typeface="Arial" charset="0"/>
                <a:cs typeface="Arial" charset="0"/>
              </a:rPr>
              <a:t> health care</a:t>
            </a:r>
            <a:r>
              <a:rPr lang="sl-SI" altLang="sl-SI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 it </a:t>
            </a:r>
            <a:r>
              <a:rPr lang="sl-SI" altLang="sl-SI" sz="14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was</a:t>
            </a:r>
            <a:r>
              <a:rPr lang="sl-SI" altLang="sl-SI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1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introduced</a:t>
            </a:r>
            <a:r>
              <a:rPr lang="sl-SI" altLang="sl-SI" sz="1400" b="1" dirty="0">
                <a:solidFill>
                  <a:srgbClr val="006600"/>
                </a:solidFill>
                <a:latin typeface="Arial" charset="0"/>
                <a:cs typeface="Arial" charset="0"/>
              </a:rPr>
              <a:t> a </a:t>
            </a:r>
            <a:r>
              <a:rPr lang="sl-SI" altLang="sl-SI" sz="1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multidciplinary</a:t>
            </a:r>
            <a:r>
              <a:rPr lang="sl-SI" altLang="sl-SI" sz="1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1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approach</a:t>
            </a:r>
            <a:r>
              <a:rPr lang="sl-SI" altLang="sl-SI" sz="1400" b="1" dirty="0">
                <a:latin typeface="Arial" charset="0"/>
                <a:cs typeface="Arial" charset="0"/>
              </a:rPr>
              <a:t>; 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 dietician in the kinesiologist also joins a team of doctors in nurses</a:t>
            </a:r>
            <a:endParaRPr lang="sl-SI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altLang="sl-SI" sz="1400" b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b="1" dirty="0"/>
              <a:t>-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nutrition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to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knowlege</a:t>
            </a:r>
            <a:r>
              <a:rPr lang="sl-SI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  <a:endParaRPr lang="sl-SI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/>
          </a:p>
          <a:p>
            <a:pPr>
              <a:defRPr/>
            </a:pPr>
            <a:endParaRPr lang="sl-SI" altLang="sl-SI" dirty="0">
              <a:latin typeface="Arial" charset="0"/>
              <a:cs typeface="Arial" charset="0"/>
            </a:endParaRPr>
          </a:p>
          <a:p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E1FD-AA42-4005-B88F-BEF7938446BD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130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1">
                <a:solidFill>
                  <a:srgbClr val="00B05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AU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  <a:endParaRPr lang="en-AU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7196-EFDE-437F-87AE-D4C5E41B9F96}" type="datetimeFigureOut">
              <a:rPr lang="en-AU" smtClean="0"/>
              <a:t>28/03/2022</a:t>
            </a:fld>
            <a:endParaRPr lang="en-AU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078F-1AD3-4522-A8E3-044CEEA45D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87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B05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AU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AU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7196-EFDE-437F-87AE-D4C5E41B9F96}" type="datetimeFigureOut">
              <a:rPr lang="en-AU" smtClean="0"/>
              <a:t>28/03/2022</a:t>
            </a:fld>
            <a:endParaRPr lang="en-AU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078F-1AD3-4522-A8E3-044CEEA45D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911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0B050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AU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7196-EFDE-437F-87AE-D4C5E41B9F96}" type="datetimeFigureOut">
              <a:rPr lang="en-AU" smtClean="0"/>
              <a:t>28/03/2022</a:t>
            </a:fld>
            <a:endParaRPr lang="en-AU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078F-1AD3-4522-A8E3-044CEEA45D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48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B05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AU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2250485"/>
            <a:ext cx="3867150" cy="392647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AU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2250485"/>
            <a:ext cx="3867150" cy="392647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AU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7196-EFDE-437F-87AE-D4C5E41B9F96}" type="datetimeFigureOut">
              <a:rPr lang="en-AU" smtClean="0"/>
              <a:t>28/03/2022</a:t>
            </a:fld>
            <a:endParaRPr lang="en-AU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078F-1AD3-4522-A8E3-044CEEA45D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922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1071153"/>
            <a:ext cx="7886700" cy="83819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50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AU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992697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899953"/>
            <a:ext cx="3868737" cy="328970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AU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03069" y="1992697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899953"/>
            <a:ext cx="3887788" cy="328971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AU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7196-EFDE-437F-87AE-D4C5E41B9F96}" type="datetimeFigureOut">
              <a:rPr lang="en-AU" smtClean="0"/>
              <a:t>28/03/2022</a:t>
            </a:fld>
            <a:endParaRPr lang="en-AU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078F-1AD3-4522-A8E3-044CEEA45D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42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B050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AU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7196-EFDE-437F-87AE-D4C5E41B9F96}" type="datetimeFigureOut">
              <a:rPr lang="en-AU" smtClean="0"/>
              <a:t>28/03/2022</a:t>
            </a:fld>
            <a:endParaRPr lang="en-AU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078F-1AD3-4522-A8E3-044CEEA45D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163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7196-EFDE-437F-87AE-D4C5E41B9F96}" type="datetimeFigureOut">
              <a:rPr lang="en-AU" smtClean="0"/>
              <a:t>28/03/2022</a:t>
            </a:fld>
            <a:endParaRPr lang="en-AU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078F-1AD3-4522-A8E3-044CEEA45D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789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1306286"/>
            <a:ext cx="7886700" cy="764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  <a:endParaRPr lang="en-AU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2207623"/>
            <a:ext cx="7886700" cy="3969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AU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D7196-EFDE-437F-87AE-D4C5E41B9F96}" type="datetimeFigureOut">
              <a:rPr lang="en-AU" smtClean="0"/>
              <a:t>28/03/2022</a:t>
            </a:fld>
            <a:endParaRPr lang="en-AU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078F-1AD3-4522-A8E3-044CEEA45D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80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hyperlink" Target="http://www.prehrana.s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zs.si/zaveza-odgovornosti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323528" y="1484784"/>
            <a:ext cx="83529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pPr algn="ctr"/>
            <a:r>
              <a:rPr lang="en-US" sz="3200" dirty="0">
                <a:solidFill>
                  <a:srgbClr val="006600"/>
                </a:solidFill>
              </a:rPr>
              <a:t>The</a:t>
            </a:r>
            <a:r>
              <a:rPr lang="sl-SI" sz="3200" dirty="0">
                <a:solidFill>
                  <a:srgbClr val="006600"/>
                </a:solidFill>
              </a:rPr>
              <a:t> </a:t>
            </a:r>
            <a:r>
              <a:rPr lang="sl-SI" sz="3200" dirty="0" err="1">
                <a:solidFill>
                  <a:srgbClr val="006600"/>
                </a:solidFill>
              </a:rPr>
              <a:t>national</a:t>
            </a:r>
            <a:r>
              <a:rPr lang="sl-SI" sz="3200" dirty="0">
                <a:solidFill>
                  <a:srgbClr val="006600"/>
                </a:solidFill>
              </a:rPr>
              <a:t> </a:t>
            </a:r>
            <a:r>
              <a:rPr lang="en-US" sz="3200" dirty="0">
                <a:solidFill>
                  <a:srgbClr val="006600"/>
                </a:solidFill>
              </a:rPr>
              <a:t>importance of consuming whole grain products</a:t>
            </a:r>
            <a:endParaRPr lang="sl-SI" sz="3200" dirty="0">
              <a:solidFill>
                <a:srgbClr val="006600"/>
              </a:solidFill>
            </a:endParaRPr>
          </a:p>
          <a:p>
            <a:pPr algn="ctr"/>
            <a:endParaRPr lang="sl-SI" sz="3200" dirty="0">
              <a:solidFill>
                <a:srgbClr val="006600"/>
              </a:solidFill>
            </a:endParaRPr>
          </a:p>
          <a:p>
            <a:pPr algn="ctr"/>
            <a:r>
              <a:rPr lang="sl-SI" sz="3200" dirty="0">
                <a:solidFill>
                  <a:srgbClr val="006600"/>
                </a:solidFill>
              </a:rPr>
              <a:t>Nacionalni pomen uživanja polnozrnatih izdelkov</a:t>
            </a:r>
            <a:endParaRPr lang="sl-SI" dirty="0"/>
          </a:p>
          <a:p>
            <a:endParaRPr lang="sl-SI" dirty="0"/>
          </a:p>
          <a:p>
            <a:pPr algn="ctr"/>
            <a:r>
              <a:rPr lang="sl-SI" sz="2000" b="1" dirty="0">
                <a:solidFill>
                  <a:schemeClr val="accent1">
                    <a:lumMod val="75000"/>
                  </a:schemeClr>
                </a:solidFill>
              </a:rPr>
              <a:t>Dr. Marjeta Recek, </a:t>
            </a:r>
            <a:r>
              <a:rPr lang="sl-SI" sz="2000" b="1" dirty="0" err="1">
                <a:solidFill>
                  <a:schemeClr val="accent1">
                    <a:lumMod val="75000"/>
                  </a:schemeClr>
                </a:solidFill>
              </a:rPr>
              <a:t>Ministry</a:t>
            </a: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0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000" b="1" dirty="0" err="1">
                <a:solidFill>
                  <a:schemeClr val="accent1">
                    <a:lumMod val="75000"/>
                  </a:schemeClr>
                </a:solidFill>
              </a:rPr>
              <a:t>health</a:t>
            </a:r>
            <a:endParaRPr lang="sl-SI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dirty="0"/>
          </a:p>
          <a:p>
            <a:endParaRPr lang="sl-SI" dirty="0"/>
          </a:p>
          <a:p>
            <a:pPr algn="r"/>
            <a:r>
              <a:rPr lang="sl-SI" dirty="0"/>
              <a:t>29th </a:t>
            </a:r>
            <a:r>
              <a:rPr lang="sl-SI" dirty="0" err="1"/>
              <a:t>March</a:t>
            </a:r>
            <a:r>
              <a:rPr lang="sl-SI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0861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1123F7F1-50CB-4342-90CD-D8ABD27DF43D}"/>
              </a:ext>
            </a:extLst>
          </p:cNvPr>
          <p:cNvSpPr txBox="1">
            <a:spLocks/>
          </p:cNvSpPr>
          <p:nvPr/>
        </p:nvSpPr>
        <p:spPr>
          <a:xfrm>
            <a:off x="158824" y="105369"/>
            <a:ext cx="8229600" cy="54400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 err="1">
                <a:solidFill>
                  <a:srgbClr val="006600"/>
                </a:solidFill>
              </a:rPr>
              <a:t>Strategy</a:t>
            </a:r>
            <a:r>
              <a:rPr lang="sl-SI" sz="2800" b="1" dirty="0">
                <a:solidFill>
                  <a:srgbClr val="006600"/>
                </a:solidFill>
              </a:rPr>
              <a:t> </a:t>
            </a:r>
            <a:r>
              <a:rPr lang="sl-SI" sz="2800" b="1" dirty="0" err="1">
                <a:solidFill>
                  <a:srgbClr val="006600"/>
                </a:solidFill>
              </a:rPr>
              <a:t>meets</a:t>
            </a:r>
            <a:r>
              <a:rPr lang="sl-SI" sz="2800" b="1" dirty="0">
                <a:solidFill>
                  <a:srgbClr val="006600"/>
                </a:solidFill>
              </a:rPr>
              <a:t> </a:t>
            </a:r>
            <a:r>
              <a:rPr lang="sl-SI" sz="2800" b="1" dirty="0" err="1">
                <a:solidFill>
                  <a:srgbClr val="006600"/>
                </a:solidFill>
              </a:rPr>
              <a:t>people</a:t>
            </a:r>
            <a:endParaRPr lang="sl-SI" sz="2800" b="1" dirty="0">
              <a:solidFill>
                <a:srgbClr val="0066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E956B23-14A3-4457-8397-DD3A5315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7" y="2565373"/>
            <a:ext cx="8921767" cy="1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A2A3DEF-6307-4356-AB4A-C2E11BA4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6" y="4517367"/>
            <a:ext cx="8921767" cy="1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57567ACE-872F-49B4-B309-0C8AED683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14" y="1378021"/>
            <a:ext cx="36057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l-SI" sz="2400" b="1" dirty="0" err="1"/>
              <a:t>Healthy</a:t>
            </a:r>
            <a:r>
              <a:rPr lang="sl-SI" sz="2400" b="1" dirty="0"/>
              <a:t> </a:t>
            </a:r>
            <a:r>
              <a:rPr lang="sl-SI" sz="2400" b="1" dirty="0" err="1"/>
              <a:t>choices</a:t>
            </a:r>
            <a:r>
              <a:rPr lang="sl-SI" sz="2400" b="1" dirty="0"/>
              <a:t> in </a:t>
            </a:r>
            <a:r>
              <a:rPr lang="sl-SI" sz="2400" b="1" dirty="0" err="1"/>
              <a:t>schools</a:t>
            </a:r>
            <a:r>
              <a:rPr lang="sl-SI" sz="2400" b="1" dirty="0"/>
              <a:t> </a:t>
            </a:r>
          </a:p>
          <a:p>
            <a:endParaRPr lang="sl-SI" sz="2400" b="1" dirty="0"/>
          </a:p>
          <a:p>
            <a:endParaRPr lang="sl-SI" sz="2400" b="1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1CD2EE8-9D35-4AAF-8123-3148A94FA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209995"/>
            <a:ext cx="2120307" cy="7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EB13F002-36B1-43C2-B7C0-BB7D7AC33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304" y="1106038"/>
            <a:ext cx="1633870" cy="981541"/>
          </a:xfrm>
          <a:prstGeom prst="rect">
            <a:avLst/>
          </a:prstGeom>
        </p:spPr>
      </p:pic>
      <p:sp>
        <p:nvSpPr>
          <p:cNvPr id="13" name="Pravokotnik 12"/>
          <p:cNvSpPr/>
          <p:nvPr/>
        </p:nvSpPr>
        <p:spPr>
          <a:xfrm>
            <a:off x="135707" y="3184141"/>
            <a:ext cx="388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/>
              <a:t>A</a:t>
            </a:r>
            <a:r>
              <a:rPr lang="en-US" sz="2400" b="1" dirty="0" err="1"/>
              <a:t>dvertising</a:t>
            </a:r>
            <a:r>
              <a:rPr lang="en-US" sz="2400" b="1" dirty="0"/>
              <a:t> to children on TV</a:t>
            </a:r>
            <a:endParaRPr lang="sl-SI" sz="2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97" y="3111877"/>
            <a:ext cx="2073307" cy="106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Pravokotnik 19"/>
          <p:cNvSpPr/>
          <p:nvPr/>
        </p:nvSpPr>
        <p:spPr>
          <a:xfrm>
            <a:off x="201876" y="5013176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b="1" dirty="0" err="1">
                <a:hlinkClick r:id="rId7"/>
              </a:rPr>
              <a:t>www.prehrana.si</a:t>
            </a:r>
            <a:endParaRPr lang="sl-SI" sz="2000" b="1" dirty="0"/>
          </a:p>
          <a:p>
            <a:endParaRPr lang="sl-SI" sz="2400" b="1" dirty="0"/>
          </a:p>
          <a:p>
            <a:r>
              <a:rPr lang="sl-SI" sz="2400" b="1" dirty="0" err="1"/>
              <a:t>Verified</a:t>
            </a:r>
            <a:r>
              <a:rPr lang="sl-SI" sz="2400" b="1" dirty="0"/>
              <a:t> </a:t>
            </a:r>
            <a:r>
              <a:rPr lang="sl-SI" sz="2400" b="1" dirty="0" err="1"/>
              <a:t>food</a:t>
            </a:r>
            <a:r>
              <a:rPr lang="sl-SI" sz="2400" b="1" dirty="0"/>
              <a:t> </a:t>
            </a:r>
            <a:r>
              <a:rPr lang="sl-SI" sz="2400" b="1" dirty="0" err="1"/>
              <a:t>information</a:t>
            </a:r>
            <a:r>
              <a:rPr lang="sl-SI" sz="2400" b="1" dirty="0"/>
              <a:t> portal</a:t>
            </a:r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6425" y="4797152"/>
            <a:ext cx="3131840" cy="18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>
            <a:spLocks noChangeArrowheads="1"/>
          </p:cNvSpPr>
          <p:nvPr/>
        </p:nvSpPr>
        <p:spPr bwMode="auto">
          <a:xfrm>
            <a:off x="214425" y="1428618"/>
            <a:ext cx="36057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l-SI" sz="2400" b="1" dirty="0"/>
              <a:t>C</a:t>
            </a:r>
            <a:r>
              <a:rPr lang="en-US" sz="2400" b="1" dirty="0" err="1"/>
              <a:t>ooperation</a:t>
            </a:r>
            <a:r>
              <a:rPr lang="en-US" sz="2400" b="1" dirty="0"/>
              <a:t> with the food industry</a:t>
            </a:r>
            <a:r>
              <a:rPr lang="sl-SI" sz="2400" b="1" dirty="0"/>
              <a:t> </a:t>
            </a:r>
            <a:r>
              <a:rPr lang="sl-SI" sz="2400" b="1" dirty="0" err="1"/>
              <a:t>and</a:t>
            </a:r>
            <a:r>
              <a:rPr lang="sl-SI" sz="2400" b="1" dirty="0"/>
              <a:t> </a:t>
            </a:r>
            <a:r>
              <a:rPr lang="sl-SI" sz="2400" b="1" dirty="0" err="1"/>
              <a:t>trade</a:t>
            </a:r>
            <a:endParaRPr lang="sl-SI" sz="2400" b="1" dirty="0"/>
          </a:p>
          <a:p>
            <a:endParaRPr lang="sl-SI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7" y="821294"/>
            <a:ext cx="8921767" cy="1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74" y="1438202"/>
            <a:ext cx="1748117" cy="590580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220363" y="3083083"/>
            <a:ext cx="2898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/>
              <a:t>S</a:t>
            </a:r>
            <a:r>
              <a:rPr lang="en-US" sz="2400" b="1" dirty="0" err="1"/>
              <a:t>afe</a:t>
            </a:r>
            <a:r>
              <a:rPr lang="en-US" sz="2400" b="1" dirty="0"/>
              <a:t>, healthy and locally produced food</a:t>
            </a:r>
            <a:endParaRPr lang="sl-SI" sz="2400" b="1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8676"/>
            <a:ext cx="2053947" cy="128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Pravokotnik 2"/>
          <p:cNvSpPr>
            <a:spLocks noChangeArrowheads="1"/>
          </p:cNvSpPr>
          <p:nvPr/>
        </p:nvSpPr>
        <p:spPr bwMode="auto">
          <a:xfrm>
            <a:off x="214426" y="5297966"/>
            <a:ext cx="38360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l-SI" sz="2400" b="1" dirty="0" err="1"/>
              <a:t>Promoting</a:t>
            </a:r>
            <a:r>
              <a:rPr lang="sl-SI" sz="2400" b="1" dirty="0"/>
              <a:t> </a:t>
            </a:r>
            <a:r>
              <a:rPr lang="sl-SI" sz="2400" b="1" dirty="0" err="1"/>
              <a:t>the</a:t>
            </a:r>
            <a:r>
              <a:rPr lang="sl-SI" sz="2400" b="1" dirty="0"/>
              <a:t> </a:t>
            </a:r>
            <a:r>
              <a:rPr lang="sl-SI" sz="2400" b="1" dirty="0" err="1"/>
              <a:t>physical</a:t>
            </a:r>
            <a:r>
              <a:rPr lang="sl-SI" sz="2400" b="1" dirty="0"/>
              <a:t> </a:t>
            </a:r>
            <a:r>
              <a:rPr lang="sl-SI" sz="2400" b="1" dirty="0" err="1"/>
              <a:t>activity</a:t>
            </a:r>
            <a:endParaRPr lang="sl-SI" sz="24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37" y="5283628"/>
            <a:ext cx="3037419" cy="120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58C1ECD4-DE6F-4682-9B06-14E5CFE8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94253"/>
            <a:ext cx="8229600" cy="544002"/>
          </a:xfrm>
        </p:spPr>
        <p:txBody>
          <a:bodyPr>
            <a:normAutofit/>
          </a:bodyPr>
          <a:lstStyle/>
          <a:p>
            <a:r>
              <a:rPr lang="sl-SI" sz="2800" b="1" dirty="0" err="1">
                <a:solidFill>
                  <a:srgbClr val="006600"/>
                </a:solidFill>
              </a:rPr>
              <a:t>Intersectoral</a:t>
            </a:r>
            <a:r>
              <a:rPr lang="sl-SI" sz="2800" b="1" dirty="0">
                <a:solidFill>
                  <a:srgbClr val="006600"/>
                </a:solidFill>
              </a:rPr>
              <a:t> </a:t>
            </a:r>
            <a:r>
              <a:rPr lang="sl-SI" sz="2800" b="1" dirty="0" err="1">
                <a:solidFill>
                  <a:srgbClr val="006600"/>
                </a:solidFill>
              </a:rPr>
              <a:t>cooperation</a:t>
            </a:r>
            <a:endParaRPr lang="sl-SI" sz="2800" b="1" dirty="0">
              <a:solidFill>
                <a:srgbClr val="006600"/>
              </a:solidFill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C5A261A5-0C76-43D9-81E5-A4569CEC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7" y="2565373"/>
            <a:ext cx="8921767" cy="1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DE8C0707-4E72-4A43-9AE8-00957403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5" y="4652780"/>
            <a:ext cx="8921767" cy="1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859" y="2941642"/>
            <a:ext cx="2054280" cy="1398803"/>
          </a:xfrm>
          <a:prstGeom prst="rect">
            <a:avLst/>
          </a:prstGeom>
        </p:spPr>
      </p:pic>
      <p:pic>
        <p:nvPicPr>
          <p:cNvPr id="1026" name="Picture 2" descr="Zaveza odgovornosti">
            <a:hlinkClick r:id="rId8" tooltip="Zaveza odgovornosti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56" y="1446828"/>
            <a:ext cx="1961963" cy="5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7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2"/>
          <p:cNvSpPr>
            <a:spLocks noChangeArrowheads="1"/>
          </p:cNvSpPr>
          <p:nvPr/>
        </p:nvSpPr>
        <p:spPr bwMode="auto">
          <a:xfrm>
            <a:off x="464268" y="1165344"/>
            <a:ext cx="78978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Health-beneficial food products and industry participation</a:t>
            </a:r>
            <a:endParaRPr lang="sl-SI" sz="2400" b="1" dirty="0">
              <a:solidFill>
                <a:srgbClr val="00B050"/>
              </a:solidFill>
            </a:endParaRPr>
          </a:p>
          <a:p>
            <a:endParaRPr lang="sl-SI" sz="2400" b="1" dirty="0">
              <a:solidFill>
                <a:srgbClr val="00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Sugar reduction: beverages, dairy products, bakery pastries, </a:t>
            </a: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/>
              <a:t>Salt</a:t>
            </a:r>
            <a:r>
              <a:rPr lang="sl-SI" sz="2400" dirty="0"/>
              <a:t> </a:t>
            </a:r>
            <a:r>
              <a:rPr lang="sl-SI" sz="2400" dirty="0" err="1"/>
              <a:t>reduction</a:t>
            </a:r>
            <a:r>
              <a:rPr lang="sl-SI" sz="2400" dirty="0"/>
              <a:t>: </a:t>
            </a:r>
            <a:r>
              <a:rPr lang="sl-SI" sz="2400" dirty="0" err="1"/>
              <a:t>bakery</a:t>
            </a:r>
            <a:endParaRPr lang="sl-SI" sz="2400" dirty="0"/>
          </a:p>
          <a:p>
            <a:endParaRPr lang="sl-SI" sz="2400" b="1" dirty="0">
              <a:solidFill>
                <a:srgbClr val="006600"/>
              </a:solidFill>
            </a:endParaRP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53" y="5229201"/>
            <a:ext cx="3848203" cy="10953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618986"/>
            <a:ext cx="2088470" cy="70556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07CC8B3-BE63-468B-815D-0AB6D9420D6F}"/>
              </a:ext>
            </a:extLst>
          </p:cNvPr>
          <p:cNvSpPr txBox="1"/>
          <p:nvPr/>
        </p:nvSpPr>
        <p:spPr>
          <a:xfrm>
            <a:off x="435980" y="3837763"/>
            <a:ext cx="83124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 err="1">
                <a:solidFill>
                  <a:srgbClr val="00B050"/>
                </a:solidFill>
              </a:rPr>
              <a:t>Industry</a:t>
            </a:r>
            <a:r>
              <a:rPr lang="sl-SI" sz="2400" b="1" dirty="0">
                <a:solidFill>
                  <a:srgbClr val="00B050"/>
                </a:solidFill>
              </a:rPr>
              <a:t> </a:t>
            </a:r>
            <a:r>
              <a:rPr lang="sl-SI" sz="2400" b="1" dirty="0" err="1">
                <a:solidFill>
                  <a:srgbClr val="00B050"/>
                </a:solidFill>
              </a:rPr>
              <a:t>commitments</a:t>
            </a:r>
            <a:r>
              <a:rPr lang="sl-SI" sz="2400" b="1" dirty="0">
                <a:solidFill>
                  <a:srgbClr val="00B050"/>
                </a:solidFill>
              </a:rPr>
              <a:t> </a:t>
            </a:r>
            <a:r>
              <a:rPr lang="sl-SI" sz="2400" b="1" dirty="0" err="1">
                <a:solidFill>
                  <a:srgbClr val="00B050"/>
                </a:solidFill>
              </a:rPr>
              <a:t>regarding</a:t>
            </a:r>
            <a:r>
              <a:rPr lang="sl-SI" sz="2400" b="1" dirty="0">
                <a:solidFill>
                  <a:srgbClr val="00B050"/>
                </a:solidFill>
              </a:rPr>
              <a:t> </a:t>
            </a:r>
            <a:r>
              <a:rPr lang="sl-SI" sz="2400" b="1" dirty="0" err="1">
                <a:solidFill>
                  <a:srgbClr val="00B050"/>
                </a:solidFill>
              </a:rPr>
              <a:t>nutrients</a:t>
            </a:r>
            <a:r>
              <a:rPr lang="sl-SI" sz="2400" b="1" dirty="0">
                <a:solidFill>
                  <a:srgbClr val="00B050"/>
                </a:solidFill>
              </a:rPr>
              <a:t>:</a:t>
            </a:r>
          </a:p>
          <a:p>
            <a:r>
              <a:rPr lang="sl-SI" sz="2000" dirty="0"/>
              <a:t> </a:t>
            </a:r>
            <a:r>
              <a:rPr lang="sl-SI" sz="2000" dirty="0" err="1"/>
              <a:t>Beverage</a:t>
            </a:r>
            <a:r>
              <a:rPr lang="sl-SI" sz="2000" dirty="0"/>
              <a:t> </a:t>
            </a:r>
            <a:r>
              <a:rPr lang="sl-SI" sz="2000" dirty="0" err="1"/>
              <a:t>sector</a:t>
            </a:r>
            <a:r>
              <a:rPr lang="sl-SI" sz="2000" dirty="0"/>
              <a:t> (</a:t>
            </a:r>
            <a:r>
              <a:rPr lang="sl-SI" sz="2000" dirty="0" err="1"/>
              <a:t>sugar</a:t>
            </a:r>
            <a:r>
              <a:rPr lang="sl-SI" sz="2000" dirty="0"/>
              <a:t>), </a:t>
            </a:r>
            <a:r>
              <a:rPr lang="sl-SI" sz="2000" dirty="0" err="1"/>
              <a:t>dairy</a:t>
            </a:r>
            <a:r>
              <a:rPr lang="sl-SI" sz="2000" dirty="0"/>
              <a:t> (</a:t>
            </a:r>
            <a:r>
              <a:rPr lang="sl-SI" sz="2000" dirty="0" err="1"/>
              <a:t>sugar</a:t>
            </a:r>
            <a:r>
              <a:rPr lang="sl-SI" sz="2000" dirty="0"/>
              <a:t>), </a:t>
            </a:r>
            <a:r>
              <a:rPr lang="sl-SI" sz="2000" dirty="0" err="1"/>
              <a:t>bakery</a:t>
            </a:r>
            <a:r>
              <a:rPr lang="sl-SI" sz="2000" dirty="0"/>
              <a:t> </a:t>
            </a:r>
            <a:r>
              <a:rPr lang="sl-SI" sz="2000" dirty="0" err="1"/>
              <a:t>sector</a:t>
            </a:r>
            <a:r>
              <a:rPr lang="sl-SI" sz="2000" dirty="0"/>
              <a:t> (</a:t>
            </a:r>
            <a:r>
              <a:rPr lang="sl-SI" sz="2000" dirty="0" err="1"/>
              <a:t>sugar</a:t>
            </a:r>
            <a:r>
              <a:rPr lang="sl-SI" sz="2000" dirty="0"/>
              <a:t>, </a:t>
            </a:r>
            <a:r>
              <a:rPr lang="sl-SI" sz="2000" dirty="0" err="1"/>
              <a:t>salt</a:t>
            </a:r>
            <a:r>
              <a:rPr lang="sl-SI" sz="2000" dirty="0"/>
              <a:t>, WG)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261EEE08-18B8-457A-891B-36ED7D564BC5}"/>
              </a:ext>
            </a:extLst>
          </p:cNvPr>
          <p:cNvSpPr txBox="1">
            <a:spLocks/>
          </p:cNvSpPr>
          <p:nvPr/>
        </p:nvSpPr>
        <p:spPr>
          <a:xfrm>
            <a:off x="2627784" y="209351"/>
            <a:ext cx="7886700" cy="7648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b="1" dirty="0" err="1">
                <a:solidFill>
                  <a:srgbClr val="006600"/>
                </a:solidFill>
              </a:rPr>
              <a:t>Intersectoral</a:t>
            </a:r>
            <a:r>
              <a:rPr lang="sl-SI" sz="2400" b="1" dirty="0">
                <a:solidFill>
                  <a:srgbClr val="006600"/>
                </a:solidFill>
              </a:rPr>
              <a:t> </a:t>
            </a:r>
            <a:r>
              <a:rPr lang="sl-SI" sz="2400" b="1" dirty="0" err="1">
                <a:solidFill>
                  <a:srgbClr val="006600"/>
                </a:solidFill>
              </a:rPr>
              <a:t>cooperation</a:t>
            </a:r>
            <a:endParaRPr lang="sl-SI" sz="2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842274B-7AA5-4D60-B4A1-2EBF24D0A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7" y="3399496"/>
            <a:ext cx="8921767" cy="1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C5CBE0E-BE43-49FD-8A06-E9C6E093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7" y="831348"/>
            <a:ext cx="8921767" cy="1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99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2"/>
          <p:cNvSpPr>
            <a:spLocks noChangeArrowheads="1"/>
          </p:cNvSpPr>
          <p:nvPr/>
        </p:nvSpPr>
        <p:spPr bwMode="auto">
          <a:xfrm>
            <a:off x="439149" y="1141271"/>
            <a:ext cx="7897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l-SI" b="1" dirty="0" err="1">
                <a:solidFill>
                  <a:srgbClr val="00B050"/>
                </a:solidFill>
              </a:rPr>
              <a:t>Activities</a:t>
            </a:r>
            <a:r>
              <a:rPr lang="sl-SI" b="1" dirty="0">
                <a:solidFill>
                  <a:srgbClr val="00B050"/>
                </a:solidFill>
              </a:rPr>
              <a:t> at </a:t>
            </a:r>
            <a:r>
              <a:rPr lang="sl-SI" b="1" dirty="0" err="1">
                <a:solidFill>
                  <a:srgbClr val="00B050"/>
                </a:solidFill>
              </a:rPr>
              <a:t>retailers</a:t>
            </a:r>
            <a:r>
              <a:rPr lang="sl-SI" b="1" dirty="0">
                <a:solidFill>
                  <a:srgbClr val="00B050"/>
                </a:solidFill>
              </a:rPr>
              <a:t> – </a:t>
            </a:r>
            <a:r>
              <a:rPr lang="sl-SI" b="1" dirty="0" err="1">
                <a:solidFill>
                  <a:srgbClr val="00B050"/>
                </a:solidFill>
              </a:rPr>
              <a:t>less</a:t>
            </a:r>
            <a:r>
              <a:rPr lang="sl-SI" b="1" dirty="0">
                <a:solidFill>
                  <a:srgbClr val="00B050"/>
                </a:solidFill>
              </a:rPr>
              <a:t> </a:t>
            </a:r>
            <a:r>
              <a:rPr lang="sl-SI" b="1" dirty="0" err="1">
                <a:solidFill>
                  <a:srgbClr val="00B050"/>
                </a:solidFill>
              </a:rPr>
              <a:t>sugar</a:t>
            </a:r>
            <a:r>
              <a:rPr lang="sl-SI" b="1" dirty="0">
                <a:solidFill>
                  <a:srgbClr val="00B050"/>
                </a:solidFill>
              </a:rPr>
              <a:t>, </a:t>
            </a:r>
            <a:r>
              <a:rPr lang="sl-SI" b="1" dirty="0" err="1">
                <a:solidFill>
                  <a:srgbClr val="00B050"/>
                </a:solidFill>
              </a:rPr>
              <a:t>less</a:t>
            </a:r>
            <a:r>
              <a:rPr lang="sl-SI" b="1" dirty="0">
                <a:solidFill>
                  <a:srgbClr val="00B050"/>
                </a:solidFill>
              </a:rPr>
              <a:t> </a:t>
            </a:r>
            <a:r>
              <a:rPr lang="sl-SI" b="1" dirty="0" err="1">
                <a:solidFill>
                  <a:srgbClr val="00B050"/>
                </a:solidFill>
              </a:rPr>
              <a:t>salt</a:t>
            </a:r>
            <a:endParaRPr lang="sl-SI" sz="2400" b="1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9" y="1700808"/>
            <a:ext cx="3570752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01" y="1695589"/>
            <a:ext cx="3219601" cy="180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C998929-A6B2-4192-B5DB-11E4BB2613FD}"/>
              </a:ext>
            </a:extLst>
          </p:cNvPr>
          <p:cNvSpPr txBox="1"/>
          <p:nvPr/>
        </p:nvSpPr>
        <p:spPr>
          <a:xfrm>
            <a:off x="572738" y="4252446"/>
            <a:ext cx="70956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b="1" dirty="0" err="1">
                <a:solidFill>
                  <a:srgbClr val="00B050"/>
                </a:solidFill>
              </a:rPr>
              <a:t>Activities</a:t>
            </a:r>
            <a:r>
              <a:rPr lang="sl-SI" sz="1800" b="1" dirty="0">
                <a:solidFill>
                  <a:srgbClr val="00B050"/>
                </a:solidFill>
              </a:rPr>
              <a:t> at </a:t>
            </a:r>
            <a:r>
              <a:rPr lang="sl-SI" sz="1800" b="1" dirty="0" err="1">
                <a:solidFill>
                  <a:srgbClr val="00B050"/>
                </a:solidFill>
              </a:rPr>
              <a:t>caterers</a:t>
            </a:r>
            <a:r>
              <a:rPr lang="sl-SI" sz="1800" b="1" dirty="0">
                <a:solidFill>
                  <a:srgbClr val="00B050"/>
                </a:solidFill>
              </a:rPr>
              <a:t> – </a:t>
            </a:r>
            <a:r>
              <a:rPr lang="sl-SI" sz="1800" b="1" dirty="0" err="1">
                <a:solidFill>
                  <a:srgbClr val="00B050"/>
                </a:solidFill>
              </a:rPr>
              <a:t>the</a:t>
            </a:r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1800" b="1" dirty="0" err="1">
                <a:solidFill>
                  <a:srgbClr val="00B050"/>
                </a:solidFill>
              </a:rPr>
              <a:t>right</a:t>
            </a:r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1800" b="1" dirty="0" err="1">
                <a:solidFill>
                  <a:srgbClr val="00B050"/>
                </a:solidFill>
              </a:rPr>
              <a:t>choice</a:t>
            </a:r>
            <a:endParaRPr lang="sl-SI" sz="1800" b="1" dirty="0">
              <a:solidFill>
                <a:srgbClr val="00B050"/>
              </a:solidFill>
            </a:endParaRPr>
          </a:p>
          <a:p>
            <a:endParaRPr lang="sl-SI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practical catering training for</a:t>
            </a:r>
            <a:r>
              <a:rPr lang="en-US" dirty="0"/>
              <a:t> student meals providers,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updating dietary recommendations for student nutrition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awarding </a:t>
            </a:r>
            <a:r>
              <a:rPr lang="sl-SI" sz="1800" dirty="0"/>
              <a:t>„</a:t>
            </a:r>
            <a:r>
              <a:rPr lang="en-US" dirty="0"/>
              <a:t>The right choice symbol</a:t>
            </a:r>
            <a:r>
              <a:rPr lang="sl-SI" dirty="0"/>
              <a:t>“</a:t>
            </a:r>
            <a:r>
              <a:rPr lang="en-US" dirty="0"/>
              <a:t> for nutritional balanced meal</a:t>
            </a:r>
            <a:r>
              <a:rPr lang="en-US" sz="18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increasing student awareness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330536B-5067-466F-AEA9-E0F582BCB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925" y="4176573"/>
            <a:ext cx="2124075" cy="197167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95138B9-79B9-4DDA-B396-ADB8CB46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2620"/>
            <a:ext cx="8921767" cy="1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1604D44-F4AC-4E71-BF8A-B81D002B6F65}"/>
              </a:ext>
            </a:extLst>
          </p:cNvPr>
          <p:cNvSpPr txBox="1"/>
          <p:nvPr/>
        </p:nvSpPr>
        <p:spPr>
          <a:xfrm>
            <a:off x="2860363" y="23524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b="1" dirty="0" err="1">
                <a:solidFill>
                  <a:srgbClr val="006600"/>
                </a:solidFill>
              </a:rPr>
              <a:t>Intersectoral</a:t>
            </a:r>
            <a:r>
              <a:rPr lang="sl-SI" sz="2800" b="1" dirty="0">
                <a:solidFill>
                  <a:srgbClr val="006600"/>
                </a:solidFill>
              </a:rPr>
              <a:t> </a:t>
            </a:r>
            <a:r>
              <a:rPr lang="sl-SI" sz="2800" b="1" dirty="0" err="1">
                <a:solidFill>
                  <a:srgbClr val="006600"/>
                </a:solidFill>
              </a:rPr>
              <a:t>cooperation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45698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4D3944-5DD5-4B36-875A-70EE2195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911" y="76084"/>
            <a:ext cx="6779096" cy="566542"/>
          </a:xfrm>
        </p:spPr>
        <p:txBody>
          <a:bodyPr>
            <a:normAutofit/>
          </a:bodyPr>
          <a:lstStyle/>
          <a:p>
            <a:pPr algn="l"/>
            <a:r>
              <a:rPr lang="sl-SI" b="1" dirty="0" err="1">
                <a:solidFill>
                  <a:srgbClr val="006600"/>
                </a:solidFill>
              </a:rPr>
              <a:t>Where</a:t>
            </a:r>
            <a:r>
              <a:rPr lang="sl-SI" b="1" dirty="0">
                <a:solidFill>
                  <a:srgbClr val="006600"/>
                </a:solidFill>
              </a:rPr>
              <a:t> are </a:t>
            </a:r>
            <a:r>
              <a:rPr lang="sl-SI" b="1" dirty="0" err="1">
                <a:solidFill>
                  <a:srgbClr val="006600"/>
                </a:solidFill>
              </a:rPr>
              <a:t>we</a:t>
            </a:r>
            <a:r>
              <a:rPr lang="sl-SI" b="1" dirty="0">
                <a:solidFill>
                  <a:srgbClr val="006600"/>
                </a:solidFill>
              </a:rPr>
              <a:t> </a:t>
            </a:r>
            <a:r>
              <a:rPr lang="sl-SI" b="1" dirty="0" err="1">
                <a:solidFill>
                  <a:srgbClr val="006600"/>
                </a:solidFill>
              </a:rPr>
              <a:t>today</a:t>
            </a:r>
            <a:r>
              <a:rPr lang="sl-SI" b="1" dirty="0">
                <a:solidFill>
                  <a:srgbClr val="006600"/>
                </a:solidFill>
              </a:rPr>
              <a:t>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ECE826-76D9-4545-89AF-9B4FF3BE6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047" y="2204864"/>
            <a:ext cx="433082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>
                <a:solidFill>
                  <a:srgbClr val="006600"/>
                </a:solidFill>
              </a:rPr>
              <a:t>ACHIEVEMENTS</a:t>
            </a:r>
            <a:endParaRPr lang="sl-SI" dirty="0">
              <a:solidFill>
                <a:srgbClr val="006600"/>
              </a:solidFill>
            </a:endParaRPr>
          </a:p>
          <a:p>
            <a:pPr marL="0" lvl="0" indent="0">
              <a:buNone/>
            </a:pPr>
            <a:endParaRPr lang="sl-SI" dirty="0"/>
          </a:p>
          <a:p>
            <a:pPr lvl="0">
              <a:buClr>
                <a:srgbClr val="006600"/>
              </a:buClr>
              <a:buFont typeface="Calibri" panose="020F0502020204030204" pitchFamily="34" charset="0"/>
              <a:buChar char="↑"/>
            </a:pPr>
            <a:r>
              <a:rPr lang="sl-SI" dirty="0" err="1"/>
              <a:t>Fruit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vegetables</a:t>
            </a:r>
            <a:endParaRPr lang="sl-SI" dirty="0"/>
          </a:p>
          <a:p>
            <a:pPr lvl="0">
              <a:buClr>
                <a:srgbClr val="006600"/>
              </a:buClr>
              <a:buFont typeface="Calibri" panose="020F0502020204030204" pitchFamily="34" charset="0"/>
              <a:buChar char="↑"/>
            </a:pPr>
            <a:r>
              <a:rPr lang="sl-SI" dirty="0" err="1"/>
              <a:t>Breakfast</a:t>
            </a:r>
            <a:endParaRPr lang="sl-SI" dirty="0"/>
          </a:p>
          <a:p>
            <a:pPr lvl="0">
              <a:buClr>
                <a:srgbClr val="006600"/>
              </a:buClr>
              <a:buFont typeface="Calibri" panose="020F0502020204030204" pitchFamily="34" charset="0"/>
              <a:buChar char="↑"/>
            </a:pPr>
            <a:r>
              <a:rPr lang="sl-SI" dirty="0" err="1"/>
              <a:t>Food</a:t>
            </a:r>
            <a:r>
              <a:rPr lang="sl-SI" dirty="0"/>
              <a:t> </a:t>
            </a:r>
            <a:r>
              <a:rPr lang="sl-SI" dirty="0" err="1"/>
              <a:t>quality</a:t>
            </a:r>
            <a:endParaRPr lang="sl-SI" dirty="0"/>
          </a:p>
          <a:p>
            <a:pPr lvl="0">
              <a:buClr>
                <a:srgbClr val="006600"/>
              </a:buClr>
              <a:buFont typeface="Calibri" panose="020F0502020204030204" pitchFamily="34" charset="0"/>
              <a:buChar char="↑"/>
            </a:pPr>
            <a:r>
              <a:rPr lang="sl-SI" dirty="0" err="1"/>
              <a:t>Physical</a:t>
            </a:r>
            <a:r>
              <a:rPr lang="sl-SI" dirty="0"/>
              <a:t> </a:t>
            </a:r>
            <a:r>
              <a:rPr lang="sl-SI" dirty="0" err="1"/>
              <a:t>acitivity</a:t>
            </a:r>
            <a:endParaRPr lang="sl-SI" dirty="0"/>
          </a:p>
          <a:p>
            <a:pPr marL="0" lvl="0" indent="0">
              <a:buClr>
                <a:srgbClr val="006600"/>
              </a:buClr>
              <a:buNone/>
            </a:pPr>
            <a:endParaRPr lang="sl-SI" dirty="0"/>
          </a:p>
          <a:p>
            <a:pPr lvl="0">
              <a:buClr>
                <a:srgbClr val="006600"/>
              </a:buClr>
              <a:buFont typeface="Calibri" panose="020F0502020204030204" pitchFamily="34" charset="0"/>
              <a:buChar char="↓"/>
            </a:pPr>
            <a:r>
              <a:rPr lang="sl-SI" dirty="0" err="1"/>
              <a:t>Overweight</a:t>
            </a:r>
            <a:r>
              <a:rPr lang="sl-SI" dirty="0"/>
              <a:t> </a:t>
            </a:r>
            <a:r>
              <a:rPr lang="sl-SI" dirty="0" err="1"/>
              <a:t>children</a:t>
            </a:r>
            <a:endParaRPr lang="sl-SI" dirty="0"/>
          </a:p>
          <a:p>
            <a:pPr marL="0" lv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42" y="1137858"/>
            <a:ext cx="2582305" cy="572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2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293D2FD-4A74-4CD9-9BF9-74BEDC45F3EF}"/>
              </a:ext>
            </a:extLst>
          </p:cNvPr>
          <p:cNvSpPr txBox="1"/>
          <p:nvPr/>
        </p:nvSpPr>
        <p:spPr>
          <a:xfrm>
            <a:off x="755576" y="1584295"/>
            <a:ext cx="77048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significantly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dietary intake of at least 30 g of dietary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day.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 descr="Slika, ki vsebuje besede notranji, hrana, rezina, kruh&#10;&#10;Opis je samodejno ustvarjen">
            <a:extLst>
              <a:ext uri="{FF2B5EF4-FFF2-40B4-BE49-F238E27FC236}">
                <a16:creationId xmlns:a16="http://schemas.microsoft.com/office/drawing/2014/main" id="{B10CACF9-23CC-4546-BF24-1F3C6164C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98184"/>
            <a:ext cx="2457450" cy="185737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E4DE299-96AD-4629-AE94-8524FAF3335E}"/>
              </a:ext>
            </a:extLst>
          </p:cNvPr>
          <p:cNvSpPr txBox="1"/>
          <p:nvPr/>
        </p:nvSpPr>
        <p:spPr>
          <a:xfrm>
            <a:off x="847529" y="3498432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sl-S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2009: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</a:t>
            </a:r>
            <a:r>
              <a:rPr lang="en-GB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27%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population </a:t>
            </a:r>
            <a:r>
              <a:rPr lang="en-GB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occasionally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eats wholemeal bread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31% never. 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BC482207-CC0F-45DB-BA24-CD9454986311}"/>
              </a:ext>
            </a:extLst>
          </p:cNvPr>
          <p:cNvSpPr txBox="1">
            <a:spLocks/>
          </p:cNvSpPr>
          <p:nvPr/>
        </p:nvSpPr>
        <p:spPr>
          <a:xfrm>
            <a:off x="2411760" y="244821"/>
            <a:ext cx="7886700" cy="7648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err="1">
                <a:solidFill>
                  <a:srgbClr val="3E8824"/>
                </a:solidFill>
              </a:rPr>
              <a:t>National</a:t>
            </a:r>
            <a:r>
              <a:rPr lang="sl-SI" sz="2800" dirty="0">
                <a:solidFill>
                  <a:srgbClr val="3E8824"/>
                </a:solidFill>
              </a:rPr>
              <a:t> program: </a:t>
            </a:r>
            <a:r>
              <a:rPr lang="sl-SI" sz="2800" dirty="0" err="1">
                <a:solidFill>
                  <a:srgbClr val="3E8824"/>
                </a:solidFill>
              </a:rPr>
              <a:t>dietary</a:t>
            </a:r>
            <a:r>
              <a:rPr lang="sl-SI" sz="2800" dirty="0">
                <a:solidFill>
                  <a:srgbClr val="3E8824"/>
                </a:solidFill>
              </a:rPr>
              <a:t> </a:t>
            </a:r>
            <a:r>
              <a:rPr lang="sl-SI" sz="2800" dirty="0" err="1">
                <a:solidFill>
                  <a:srgbClr val="3E8824"/>
                </a:solidFill>
              </a:rPr>
              <a:t>fiber</a:t>
            </a:r>
            <a:endParaRPr lang="sl-SI" sz="2800" dirty="0">
              <a:solidFill>
                <a:srgbClr val="3E88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1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BCEA4-0CAA-4B23-8B9C-C8E0525E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28" y="844893"/>
            <a:ext cx="7886700" cy="764812"/>
          </a:xfrm>
        </p:spPr>
        <p:txBody>
          <a:bodyPr>
            <a:normAutofit/>
          </a:bodyPr>
          <a:lstStyle/>
          <a:p>
            <a:r>
              <a:rPr lang="sl-SI" sz="2800" dirty="0" err="1">
                <a:solidFill>
                  <a:srgbClr val="3E8824"/>
                </a:solidFill>
              </a:rPr>
              <a:t>The</a:t>
            </a:r>
            <a:r>
              <a:rPr lang="sl-SI" sz="2800" dirty="0">
                <a:solidFill>
                  <a:srgbClr val="3E8824"/>
                </a:solidFill>
              </a:rPr>
              <a:t> </a:t>
            </a:r>
            <a:r>
              <a:rPr lang="sl-SI" sz="2800" dirty="0" err="1">
                <a:solidFill>
                  <a:srgbClr val="3E8824"/>
                </a:solidFill>
              </a:rPr>
              <a:t>impact</a:t>
            </a:r>
            <a:r>
              <a:rPr lang="sl-SI" sz="2800" dirty="0">
                <a:solidFill>
                  <a:srgbClr val="3E8824"/>
                </a:solidFill>
              </a:rPr>
              <a:t> </a:t>
            </a:r>
            <a:r>
              <a:rPr lang="sl-SI" sz="2800" dirty="0" err="1">
                <a:solidFill>
                  <a:srgbClr val="3E8824"/>
                </a:solidFill>
              </a:rPr>
              <a:t>of</a:t>
            </a:r>
            <a:r>
              <a:rPr lang="sl-SI" sz="2800" dirty="0">
                <a:solidFill>
                  <a:srgbClr val="3E8824"/>
                </a:solidFill>
              </a:rPr>
              <a:t> </a:t>
            </a:r>
            <a:r>
              <a:rPr lang="sl-SI" sz="2800" dirty="0" err="1">
                <a:solidFill>
                  <a:srgbClr val="3E8824"/>
                </a:solidFill>
              </a:rPr>
              <a:t>dietary</a:t>
            </a:r>
            <a:r>
              <a:rPr lang="sl-SI" sz="2800" dirty="0">
                <a:solidFill>
                  <a:srgbClr val="3E8824"/>
                </a:solidFill>
              </a:rPr>
              <a:t> </a:t>
            </a:r>
            <a:r>
              <a:rPr lang="sl-SI" sz="2800" dirty="0" err="1">
                <a:solidFill>
                  <a:srgbClr val="3E8824"/>
                </a:solidFill>
              </a:rPr>
              <a:t>fiber</a:t>
            </a:r>
            <a:r>
              <a:rPr lang="sl-SI" sz="2800" dirty="0">
                <a:solidFill>
                  <a:srgbClr val="3E8824"/>
                </a:solidFill>
              </a:rPr>
              <a:t>  on </a:t>
            </a:r>
            <a:r>
              <a:rPr lang="sl-SI" sz="2800" dirty="0" err="1">
                <a:solidFill>
                  <a:srgbClr val="3E8824"/>
                </a:solidFill>
              </a:rPr>
              <a:t>health</a:t>
            </a:r>
            <a:endParaRPr lang="sl-SI" sz="2800" dirty="0">
              <a:solidFill>
                <a:srgbClr val="3E8824"/>
              </a:solidFill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8009231-6F38-41C9-A4E5-5CBF9A9265BF}"/>
              </a:ext>
            </a:extLst>
          </p:cNvPr>
          <p:cNvSpPr txBox="1"/>
          <p:nvPr/>
        </p:nvSpPr>
        <p:spPr>
          <a:xfrm>
            <a:off x="429716" y="2132856"/>
            <a:ext cx="83187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key sources of dietary </a:t>
            </a:r>
            <a:r>
              <a:rPr lang="en-GB" sz="2000" dirty="0" err="1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</a:t>
            </a:r>
            <a:r>
              <a:rPr lang="sl-SI" sz="2000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2000" dirty="0">
              <a:solidFill>
                <a:srgbClr val="3E882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vegetables and legumes, </a:t>
            </a:r>
            <a:endParaRPr lang="sl-SI" sz="2000" dirty="0">
              <a:solidFill>
                <a:srgbClr val="3E882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fruits</a:t>
            </a:r>
            <a:r>
              <a:rPr lang="sl-SI" sz="2000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2000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2000" dirty="0">
              <a:solidFill>
                <a:srgbClr val="3E882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 grains.</a:t>
            </a:r>
            <a:endParaRPr lang="sl-SI" sz="2000" dirty="0">
              <a:solidFill>
                <a:srgbClr val="3E882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000" dirty="0">
              <a:solidFill>
                <a:srgbClr val="3E88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sz="2000" dirty="0">
              <a:solidFill>
                <a:srgbClr val="3E88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beneficial effects on health</a:t>
            </a:r>
            <a:r>
              <a:rPr lang="sl-SI" sz="2000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digestion</a:t>
            </a:r>
            <a:r>
              <a:rPr lang="sl-S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/>
              <a:t>colorectal cancer</a:t>
            </a:r>
            <a:r>
              <a:rPr lang="sl-S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the risk of cardiovascular disease</a:t>
            </a:r>
            <a:r>
              <a:rPr lang="sl-S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2 diabetes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Whole grains vs refined grains: Which is better for you? | Lifestyle  News,The Indian Express">
            <a:extLst>
              <a:ext uri="{FF2B5EF4-FFF2-40B4-BE49-F238E27FC236}">
                <a16:creationId xmlns:a16="http://schemas.microsoft.com/office/drawing/2014/main" id="{A9347207-EE6C-4914-946D-3BBFC6D3A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r="2139" b="2"/>
          <a:stretch/>
        </p:blipFill>
        <p:spPr bwMode="auto">
          <a:xfrm>
            <a:off x="5568386" y="1839864"/>
            <a:ext cx="3180078" cy="158913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1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C572111-0250-4CE5-89EE-938ECF45F8F8}"/>
              </a:ext>
            </a:extLst>
          </p:cNvPr>
          <p:cNvSpPr txBox="1"/>
          <p:nvPr/>
        </p:nvSpPr>
        <p:spPr>
          <a:xfrm>
            <a:off x="623368" y="1650480"/>
            <a:ext cx="826911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</a:t>
            </a:r>
            <a:r>
              <a:rPr lang="en-GB" sz="2000" dirty="0" err="1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Si.Menu</a:t>
            </a:r>
            <a:r>
              <a:rPr lang="sl-SI" sz="2000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(2019):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3E88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of the population consumes less than the recommended 30 g of dietary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intakes were significantly lower - around 20 grams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E88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regular inclusion of foods based on whole grains in the daily diet contributes significantly to the dietary intake of fiber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goal of the national program is obvious -  to increase the </a:t>
            </a:r>
            <a:r>
              <a:rPr lang="en-US" sz="2000" u="sng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u="sng" dirty="0">
                <a:solidFill>
                  <a:srgbClr val="3E88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consumption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l-S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holegrain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products.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8C81809F-5502-4A69-BE6D-6291F321E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15905"/>
            <a:ext cx="2895600" cy="1009650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0FCB11BD-F142-4285-997E-C8DED777E225}"/>
              </a:ext>
            </a:extLst>
          </p:cNvPr>
          <p:cNvSpPr txBox="1">
            <a:spLocks/>
          </p:cNvSpPr>
          <p:nvPr/>
        </p:nvSpPr>
        <p:spPr>
          <a:xfrm>
            <a:off x="2699792" y="221070"/>
            <a:ext cx="7886700" cy="7648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err="1">
                <a:solidFill>
                  <a:srgbClr val="3E8824"/>
                </a:solidFill>
              </a:rPr>
              <a:t>National</a:t>
            </a:r>
            <a:r>
              <a:rPr lang="sl-SI" sz="2800" dirty="0">
                <a:solidFill>
                  <a:srgbClr val="3E8824"/>
                </a:solidFill>
              </a:rPr>
              <a:t> data: </a:t>
            </a:r>
            <a:r>
              <a:rPr lang="sl-SI" sz="2800" dirty="0" err="1">
                <a:solidFill>
                  <a:srgbClr val="3E8824"/>
                </a:solidFill>
              </a:rPr>
              <a:t>dietary</a:t>
            </a:r>
            <a:r>
              <a:rPr lang="sl-SI" sz="2800" dirty="0">
                <a:solidFill>
                  <a:srgbClr val="3E8824"/>
                </a:solidFill>
              </a:rPr>
              <a:t> </a:t>
            </a:r>
            <a:r>
              <a:rPr lang="sl-SI" sz="2800" dirty="0" err="1">
                <a:solidFill>
                  <a:srgbClr val="3E8824"/>
                </a:solidFill>
              </a:rPr>
              <a:t>fibre</a:t>
            </a:r>
            <a:endParaRPr lang="sl-SI" sz="2800" dirty="0">
              <a:solidFill>
                <a:srgbClr val="3E8824"/>
              </a:solidFill>
            </a:endParaRPr>
          </a:p>
        </p:txBody>
      </p:sp>
      <p:pic>
        <p:nvPicPr>
          <p:cNvPr id="7" name="Picture 2" descr="Whole grain diet: What you need to know to eat healthier">
            <a:extLst>
              <a:ext uri="{FF2B5EF4-FFF2-40B4-BE49-F238E27FC236}">
                <a16:creationId xmlns:a16="http://schemas.microsoft.com/office/drawing/2014/main" id="{2C9AAED2-0145-48FF-BA8E-D67B45888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r="8896" b="-2"/>
          <a:stretch/>
        </p:blipFill>
        <p:spPr bwMode="auto">
          <a:xfrm>
            <a:off x="5377291" y="4500501"/>
            <a:ext cx="3491880" cy="214351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14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395536" y="1556792"/>
            <a:ext cx="7988424" cy="36302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l-SI" sz="3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br>
              <a:rPr lang="sl-SI" sz="3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br>
              <a:rPr lang="sl-SI" sz="3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br>
              <a:rPr lang="sl-SI" sz="3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endParaRPr lang="sl-S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391447" y="1050581"/>
            <a:ext cx="8517632" cy="4756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3100" dirty="0"/>
              <a:t>			</a:t>
            </a:r>
            <a:endParaRPr lang="sl-SI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83568" y="45774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itchFamily="34" charset="0"/>
              <a:buChar char="•"/>
            </a:pPr>
            <a:endParaRPr lang="sl-SI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3635896" y="6260370"/>
            <a:ext cx="6480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50B879E-AB46-4DD2-9AA3-164A559AEC30}"/>
              </a:ext>
            </a:extLst>
          </p:cNvPr>
          <p:cNvSpPr txBox="1"/>
          <p:nvPr/>
        </p:nvSpPr>
        <p:spPr>
          <a:xfrm>
            <a:off x="377529" y="2990287"/>
            <a:ext cx="8395260" cy="1199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l-S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sl-S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Grain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Partnerships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- 3 </a:t>
            </a:r>
            <a:r>
              <a:rPr lang="sl-S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sl-S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(nov. 2019)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Objective - to transfer the Danish model of best practice for whole grain partnerships (WGP) with the aim of increasing consumption of whole grains and products.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76FBD7F-963D-42E8-B5B3-42D11BC37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305" y="4847558"/>
            <a:ext cx="9227441" cy="1378467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8C805F3-E476-47CD-87D3-9D1783A1E326}"/>
              </a:ext>
            </a:extLst>
          </p:cNvPr>
          <p:cNvSpPr txBox="1"/>
          <p:nvPr/>
        </p:nvSpPr>
        <p:spPr>
          <a:xfrm>
            <a:off x="467543" y="1268760"/>
            <a:ext cx="8260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noProof="0" dirty="0" err="1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l-SI" sz="2400" noProof="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noProof="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public private partnership help</a:t>
            </a:r>
            <a:r>
              <a:rPr lang="sl-SI" sz="2400" noProof="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</a:t>
            </a:r>
            <a:r>
              <a:rPr lang="en-US" sz="2400" noProof="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increase WGs consumption? </a:t>
            </a:r>
            <a:endParaRPr lang="sl-SI" sz="2400" noProof="0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noProof="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possible </a:t>
            </a:r>
            <a:r>
              <a:rPr lang="sl-SI" sz="2400" noProof="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sl-SI" sz="2400" noProof="0" dirty="0" err="1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sl-SI" sz="2400" noProof="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noProof="0" dirty="0" err="1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sl-SI" sz="2400" noProof="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noProof="0" dirty="0" err="1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sl-SI" sz="2400" noProof="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in </a:t>
            </a:r>
            <a:r>
              <a:rPr lang="sl-SI" sz="2400" noProof="0" dirty="0" err="1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Denmark</a:t>
            </a:r>
            <a:r>
              <a:rPr lang="sl-SI" sz="2400" noProof="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</a:t>
            </a:r>
            <a:r>
              <a:rPr lang="en-US" sz="2400" noProof="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Slovenia too?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766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767705" y="6021288"/>
            <a:ext cx="682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825376" y="6083607"/>
            <a:ext cx="682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450939" y="189112"/>
            <a:ext cx="8367265" cy="12961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home page of the national program</a:t>
            </a:r>
            <a:r>
              <a:rPr lang="sl-SI" dirty="0"/>
              <a:t>,</a:t>
            </a:r>
            <a:r>
              <a:rPr lang="sl-SI" sz="1800" dirty="0">
                <a:solidFill>
                  <a:schemeClr val="tx1"/>
                </a:solidFill>
              </a:rPr>
              <a:t>www.dobertekslovenija.si</a:t>
            </a:r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561474" y="829091"/>
            <a:ext cx="581072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communication platform  </a:t>
            </a:r>
            <a:endParaRPr lang="sl-SI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brand DOBER TEK Slovenia</a:t>
            </a:r>
            <a:endParaRPr lang="sl-SI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Information on programs and stakeholders</a:t>
            </a: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A2DC2CF-0FA8-4145-81C6-0E25B9F7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30" y="1752421"/>
            <a:ext cx="4168196" cy="46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9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2">
            <a:extLst>
              <a:ext uri="{FF2B5EF4-FFF2-40B4-BE49-F238E27FC236}">
                <a16:creationId xmlns:a16="http://schemas.microsoft.com/office/drawing/2014/main" id="{256FD521-7611-4BDF-8E35-550589D50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2420888"/>
            <a:ext cx="7543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sl-SI" altLang="sl-SI" sz="2000">
              <a:solidFill>
                <a:srgbClr val="002060"/>
              </a:solidFill>
              <a:cs typeface="Arial" charset="0"/>
            </a:endParaRPr>
          </a:p>
          <a:p>
            <a:pPr algn="just"/>
            <a:endParaRPr lang="sl-SI" altLang="sl-SI" sz="2400">
              <a:solidFill>
                <a:srgbClr val="002060"/>
              </a:solidFill>
              <a:cs typeface="Arial" charset="0"/>
            </a:endParaRPr>
          </a:p>
          <a:p>
            <a:pPr algn="just"/>
            <a:endParaRPr lang="sl-SI" altLang="sl-SI" sz="2000">
              <a:solidFill>
                <a:srgbClr val="002060"/>
              </a:solidFill>
              <a:cs typeface="Arial" charset="0"/>
            </a:endParaRPr>
          </a:p>
          <a:p>
            <a:pPr algn="just"/>
            <a:endParaRPr lang="sl-SI" altLang="sl-SI" sz="2000">
              <a:solidFill>
                <a:srgbClr val="002060"/>
              </a:solidFill>
              <a:cs typeface="Arial" charset="0"/>
            </a:endParaRPr>
          </a:p>
          <a:p>
            <a:pPr algn="just"/>
            <a:endParaRPr lang="sl-SI" altLang="sl-SI" sz="2000">
              <a:solidFill>
                <a:srgbClr val="002060"/>
              </a:solidFill>
              <a:cs typeface="Arial" charset="0"/>
            </a:endParaRPr>
          </a:p>
          <a:p>
            <a:pPr algn="just"/>
            <a:endParaRPr lang="sl-SI" altLang="sl-SI" sz="2000">
              <a:solidFill>
                <a:srgbClr val="002060"/>
              </a:solidFill>
              <a:cs typeface="Arial" charset="0"/>
            </a:endParaRPr>
          </a:p>
          <a:p>
            <a:pPr algn="just"/>
            <a:endParaRPr lang="sl-SI" altLang="sl-SI" sz="2000">
              <a:solidFill>
                <a:srgbClr val="002060"/>
              </a:solidFill>
              <a:cs typeface="Arial" charset="0"/>
            </a:endParaRPr>
          </a:p>
          <a:p>
            <a:pPr algn="just"/>
            <a:endParaRPr lang="sl-SI" altLang="sl-SI" sz="2000">
              <a:solidFill>
                <a:srgbClr val="002060"/>
              </a:solidFill>
              <a:cs typeface="Arial" charset="0"/>
            </a:endParaRPr>
          </a:p>
          <a:p>
            <a:pPr algn="just"/>
            <a:endParaRPr lang="sl-SI" altLang="sl-SI" sz="20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1" name="PoljeZBesedilom 2">
            <a:extLst>
              <a:ext uri="{FF2B5EF4-FFF2-40B4-BE49-F238E27FC236}">
                <a16:creationId xmlns:a16="http://schemas.microsoft.com/office/drawing/2014/main" id="{37E32104-41E2-4F18-ACCE-80D9693E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759151"/>
            <a:ext cx="373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altLang="sl-SI">
              <a:cs typeface="Arial" charset="0"/>
            </a:endParaRPr>
          </a:p>
        </p:txBody>
      </p:sp>
      <p:pic>
        <p:nvPicPr>
          <p:cNvPr id="12" name="Picture 34">
            <a:extLst>
              <a:ext uri="{FF2B5EF4-FFF2-40B4-BE49-F238E27FC236}">
                <a16:creationId xmlns:a16="http://schemas.microsoft.com/office/drawing/2014/main" id="{2DD12E19-7D6E-4E42-84B8-4B97E82B1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09" y="5957029"/>
            <a:ext cx="134538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2C45A0F-C32D-4ACC-A4AA-A8522C647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759151"/>
            <a:ext cx="373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altLang="sl-SI">
              <a:cs typeface="Arial" charset="0"/>
            </a:endParaRPr>
          </a:p>
        </p:txBody>
      </p:sp>
      <p:sp>
        <p:nvSpPr>
          <p:cNvPr id="14" name="Zaobljeni pravokotnik 18">
            <a:extLst>
              <a:ext uri="{FF2B5EF4-FFF2-40B4-BE49-F238E27FC236}">
                <a16:creationId xmlns:a16="http://schemas.microsoft.com/office/drawing/2014/main" id="{4AA3EB51-9F65-49FC-86B3-1905EE0199FA}"/>
              </a:ext>
            </a:extLst>
          </p:cNvPr>
          <p:cNvSpPr/>
          <p:nvPr/>
        </p:nvSpPr>
        <p:spPr>
          <a:xfrm>
            <a:off x="1518357" y="2711642"/>
            <a:ext cx="5931173" cy="295232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2000" b="1" dirty="0">
                <a:solidFill>
                  <a:srgbClr val="FF0000"/>
                </a:solidFill>
              </a:rPr>
              <a:t>Vision</a:t>
            </a:r>
            <a:r>
              <a:rPr lang="pl-PL" sz="2000" b="1" dirty="0">
                <a:solidFill>
                  <a:srgbClr val="002060"/>
                </a:solidFill>
              </a:rPr>
              <a:t> = </a:t>
            </a:r>
            <a:r>
              <a:rPr lang="en-US" sz="2000" dirty="0">
                <a:solidFill>
                  <a:srgbClr val="002060"/>
                </a:solidFill>
              </a:rPr>
              <a:t>to create an environment that </a:t>
            </a:r>
            <a:r>
              <a:rPr lang="sl-SI" sz="2000" dirty="0" err="1">
                <a:solidFill>
                  <a:srgbClr val="002060"/>
                </a:solidFill>
              </a:rPr>
              <a:t>offers</a:t>
            </a:r>
            <a:r>
              <a:rPr lang="sl-SI" sz="2000" dirty="0">
                <a:solidFill>
                  <a:srgbClr val="002060"/>
                </a:solidFill>
              </a:rPr>
              <a:t> </a:t>
            </a:r>
            <a:r>
              <a:rPr lang="sl-SI" sz="2000" dirty="0" err="1">
                <a:solidFill>
                  <a:srgbClr val="002060"/>
                </a:solidFill>
              </a:rPr>
              <a:t>individuals</a:t>
            </a:r>
            <a:r>
              <a:rPr lang="sl-SI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healthy </a:t>
            </a:r>
            <a:r>
              <a:rPr lang="sl-SI" sz="2000" dirty="0">
                <a:solidFill>
                  <a:srgbClr val="002060"/>
                </a:solidFill>
              </a:rPr>
              <a:t> </a:t>
            </a:r>
            <a:r>
              <a:rPr lang="sl-SI" sz="2000" dirty="0" err="1">
                <a:solidFill>
                  <a:srgbClr val="002060"/>
                </a:solidFill>
              </a:rPr>
              <a:t>food</a:t>
            </a:r>
            <a:r>
              <a:rPr lang="sl-SI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choices</a:t>
            </a:r>
            <a:r>
              <a:rPr lang="sl-SI" sz="2000" dirty="0">
                <a:solidFill>
                  <a:srgbClr val="002060"/>
                </a:solidFill>
              </a:rPr>
              <a:t> </a:t>
            </a:r>
            <a:r>
              <a:rPr lang="sl-SI" sz="2000" dirty="0" err="1">
                <a:solidFill>
                  <a:srgbClr val="002060"/>
                </a:solidFill>
              </a:rPr>
              <a:t>and</a:t>
            </a:r>
            <a:r>
              <a:rPr lang="sl-SI" sz="2000" dirty="0">
                <a:solidFill>
                  <a:srgbClr val="002060"/>
                </a:solidFill>
              </a:rPr>
              <a:t> </a:t>
            </a:r>
            <a:r>
              <a:rPr lang="sl-SI" sz="2000" dirty="0" err="1">
                <a:solidFill>
                  <a:srgbClr val="002060"/>
                </a:solidFill>
              </a:rPr>
              <a:t>stimulates</a:t>
            </a:r>
            <a:r>
              <a:rPr lang="sl-SI" sz="2000" dirty="0">
                <a:solidFill>
                  <a:srgbClr val="002060"/>
                </a:solidFill>
              </a:rPr>
              <a:t> PA </a:t>
            </a:r>
          </a:p>
          <a:p>
            <a:pPr>
              <a:defRPr/>
            </a:pPr>
            <a:endParaRPr lang="sl-SI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sl-SI" dirty="0">
                <a:solidFill>
                  <a:srgbClr val="002060"/>
                </a:solidFill>
              </a:rPr>
              <a:t>      </a:t>
            </a:r>
          </a:p>
          <a:p>
            <a:pPr>
              <a:defRPr/>
            </a:pPr>
            <a:endParaRPr lang="sl-SI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</a:rPr>
              <a:t>better health </a:t>
            </a:r>
            <a:r>
              <a:rPr lang="sl-SI" sz="2000" dirty="0" err="1">
                <a:solidFill>
                  <a:srgbClr val="002060"/>
                </a:solidFill>
              </a:rPr>
              <a:t>and</a:t>
            </a:r>
            <a:r>
              <a:rPr lang="sl-SI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quality of life</a:t>
            </a:r>
            <a:endParaRPr lang="sl-SI" sz="2000" dirty="0"/>
          </a:p>
        </p:txBody>
      </p:sp>
      <p:sp>
        <p:nvSpPr>
          <p:cNvPr id="15" name="Puščica dol 19">
            <a:extLst>
              <a:ext uri="{FF2B5EF4-FFF2-40B4-BE49-F238E27FC236}">
                <a16:creationId xmlns:a16="http://schemas.microsoft.com/office/drawing/2014/main" id="{6D60D673-11DD-4563-89AB-E295CA7BAB9D}"/>
              </a:ext>
            </a:extLst>
          </p:cNvPr>
          <p:cNvSpPr/>
          <p:nvPr/>
        </p:nvSpPr>
        <p:spPr>
          <a:xfrm>
            <a:off x="4139952" y="4174165"/>
            <a:ext cx="241300" cy="4222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6" name="Slika 2">
            <a:extLst>
              <a:ext uri="{FF2B5EF4-FFF2-40B4-BE49-F238E27FC236}">
                <a16:creationId xmlns:a16="http://schemas.microsoft.com/office/drawing/2014/main" id="{407F09CB-251D-4CF1-B4B3-37EDC833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91" y="4271911"/>
            <a:ext cx="1306374" cy="94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avokotnik 16">
            <a:extLst>
              <a:ext uri="{FF2B5EF4-FFF2-40B4-BE49-F238E27FC236}">
                <a16:creationId xmlns:a16="http://schemas.microsoft.com/office/drawing/2014/main" id="{D0272A45-B7CA-4AEA-9A12-26E859816032}"/>
              </a:ext>
            </a:extLst>
          </p:cNvPr>
          <p:cNvSpPr/>
          <p:nvPr/>
        </p:nvSpPr>
        <p:spPr>
          <a:xfrm>
            <a:off x="395454" y="1209045"/>
            <a:ext cx="8467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National </a:t>
            </a:r>
            <a:r>
              <a:rPr lang="sl-SI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rogramme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sl-SI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utrition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l-SI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ealth</a:t>
            </a:r>
            <a:r>
              <a:rPr lang="sl-SI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Enhancing</a:t>
            </a:r>
            <a:r>
              <a:rPr lang="sl-SI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hysical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ctivitiy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2015-2025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85054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../Dropbox/Screenshots/Screenshot%202017-01-16%2013.48.2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366135" cy="12839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9A8DCF2-B15B-4CF6-A64F-20F853C5BEE5}"/>
              </a:ext>
            </a:extLst>
          </p:cNvPr>
          <p:cNvSpPr txBox="1"/>
          <p:nvPr/>
        </p:nvSpPr>
        <p:spPr>
          <a:xfrm>
            <a:off x="1763688" y="2344524"/>
            <a:ext cx="5832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Thank you for your attention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49496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649ECFF-104B-48AE-A132-82CA1F718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0728"/>
            <a:ext cx="5140905" cy="5179754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BE28605-3D77-43AF-B611-6DFD8F6E8327}"/>
              </a:ext>
            </a:extLst>
          </p:cNvPr>
          <p:cNvSpPr txBox="1"/>
          <p:nvPr/>
        </p:nvSpPr>
        <p:spPr>
          <a:xfrm>
            <a:off x="6444208" y="278092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Slovenia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58%</a:t>
            </a:r>
            <a:endParaRPr lang="sl-SI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1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375146" y="193960"/>
            <a:ext cx="79937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2000" dirty="0" err="1">
                <a:solidFill>
                  <a:schemeClr val="accent1"/>
                </a:solidFill>
              </a:rPr>
              <a:t>Overweight</a:t>
            </a:r>
            <a:r>
              <a:rPr lang="sl-SI" sz="2000" dirty="0">
                <a:solidFill>
                  <a:schemeClr val="accent1"/>
                </a:solidFill>
              </a:rPr>
              <a:t> </a:t>
            </a:r>
            <a:r>
              <a:rPr lang="sl-SI" sz="2000" dirty="0" err="1">
                <a:solidFill>
                  <a:schemeClr val="accent1"/>
                </a:solidFill>
              </a:rPr>
              <a:t>and</a:t>
            </a:r>
            <a:r>
              <a:rPr lang="sl-SI" sz="2000" dirty="0">
                <a:solidFill>
                  <a:schemeClr val="accent1"/>
                </a:solidFill>
              </a:rPr>
              <a:t> obese 2019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7845227" y="4725144"/>
            <a:ext cx="104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male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4E74958F-F572-4CD5-8CA9-341759D20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03" y="1013710"/>
            <a:ext cx="7993707" cy="301238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DA3E474E-6CD5-4304-9900-2D25C696C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3872602"/>
            <a:ext cx="8188872" cy="2983722"/>
          </a:xfrm>
          <a:prstGeom prst="rect">
            <a:avLst/>
          </a:prstGeom>
        </p:spPr>
      </p:pic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205034CF-6132-4236-A40D-FEBF07350ADD}"/>
              </a:ext>
            </a:extLst>
          </p:cNvPr>
          <p:cNvSpPr txBox="1"/>
          <p:nvPr/>
        </p:nvSpPr>
        <p:spPr>
          <a:xfrm>
            <a:off x="8446639" y="4057268"/>
            <a:ext cx="104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men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EE925AA-E193-45AD-9772-E6967FD23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77" y="112457"/>
            <a:ext cx="2757989" cy="5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40A2F4C3-BB8C-4408-BED0-4A9D1F769BAA}"/>
              </a:ext>
            </a:extLst>
          </p:cNvPr>
          <p:cNvSpPr txBox="1"/>
          <p:nvPr/>
        </p:nvSpPr>
        <p:spPr>
          <a:xfrm>
            <a:off x="8325439" y="1939767"/>
            <a:ext cx="104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woman</a:t>
            </a:r>
            <a:endParaRPr lang="sl-SI" dirty="0"/>
          </a:p>
        </p:txBody>
      </p:sp>
      <p:sp>
        <p:nvSpPr>
          <p:cNvPr id="22" name="Puščica: dol 21">
            <a:extLst>
              <a:ext uri="{FF2B5EF4-FFF2-40B4-BE49-F238E27FC236}">
                <a16:creationId xmlns:a16="http://schemas.microsoft.com/office/drawing/2014/main" id="{6FAB6AE7-86E6-4515-BD0B-D05D43690BC1}"/>
              </a:ext>
            </a:extLst>
          </p:cNvPr>
          <p:cNvSpPr/>
          <p:nvPr/>
        </p:nvSpPr>
        <p:spPr>
          <a:xfrm flipH="1" flipV="1">
            <a:off x="3995936" y="3872602"/>
            <a:ext cx="144016" cy="3693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uščica: dol 22">
            <a:extLst>
              <a:ext uri="{FF2B5EF4-FFF2-40B4-BE49-F238E27FC236}">
                <a16:creationId xmlns:a16="http://schemas.microsoft.com/office/drawing/2014/main" id="{17DE19A2-0D7D-4C17-9713-08C5FD08E6F9}"/>
              </a:ext>
            </a:extLst>
          </p:cNvPr>
          <p:cNvSpPr/>
          <p:nvPr/>
        </p:nvSpPr>
        <p:spPr>
          <a:xfrm flipH="1" flipV="1">
            <a:off x="3131840" y="6479374"/>
            <a:ext cx="144016" cy="3693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656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26" y="3795934"/>
            <a:ext cx="2407747" cy="306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61" y="5722635"/>
            <a:ext cx="539552" cy="5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86D6DF0E-5D29-4A99-955F-FEE639B8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454" y="285308"/>
            <a:ext cx="6336704" cy="621704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err="1">
                <a:solidFill>
                  <a:srgbClr val="006600"/>
                </a:solidFill>
              </a:rPr>
              <a:t>The</a:t>
            </a:r>
            <a:r>
              <a:rPr lang="sl-SI" sz="2400" b="1" dirty="0">
                <a:solidFill>
                  <a:srgbClr val="006600"/>
                </a:solidFill>
              </a:rPr>
              <a:t> </a:t>
            </a:r>
            <a:r>
              <a:rPr lang="sl-SI" sz="2400" b="1" dirty="0" err="1">
                <a:solidFill>
                  <a:srgbClr val="006600"/>
                </a:solidFill>
              </a:rPr>
              <a:t>aim</a:t>
            </a:r>
            <a:r>
              <a:rPr lang="sl-SI" sz="2400" b="1" dirty="0">
                <a:solidFill>
                  <a:srgbClr val="006600"/>
                </a:solidFill>
              </a:rPr>
              <a:t> </a:t>
            </a:r>
            <a:r>
              <a:rPr lang="sl-SI" sz="2400" b="1" dirty="0" err="1">
                <a:solidFill>
                  <a:srgbClr val="006600"/>
                </a:solidFill>
              </a:rPr>
              <a:t>of</a:t>
            </a:r>
            <a:r>
              <a:rPr lang="sl-SI" sz="2400" b="1" dirty="0">
                <a:solidFill>
                  <a:srgbClr val="006600"/>
                </a:solidFill>
              </a:rPr>
              <a:t> </a:t>
            </a:r>
            <a:r>
              <a:rPr lang="sl-SI" sz="2400" b="1" dirty="0" err="1">
                <a:solidFill>
                  <a:srgbClr val="006600"/>
                </a:solidFill>
              </a:rPr>
              <a:t>the</a:t>
            </a:r>
            <a:r>
              <a:rPr lang="sl-SI" sz="2400" b="1" dirty="0">
                <a:solidFill>
                  <a:srgbClr val="006600"/>
                </a:solidFill>
              </a:rPr>
              <a:t> </a:t>
            </a:r>
            <a:r>
              <a:rPr lang="sl-SI" sz="2400" b="1" dirty="0" err="1">
                <a:solidFill>
                  <a:srgbClr val="006600"/>
                </a:solidFill>
              </a:rPr>
              <a:t>National</a:t>
            </a:r>
            <a:r>
              <a:rPr lang="sl-SI" sz="2400" b="1" dirty="0">
                <a:solidFill>
                  <a:srgbClr val="006600"/>
                </a:solidFill>
              </a:rPr>
              <a:t> </a:t>
            </a:r>
            <a:r>
              <a:rPr lang="sl-SI" sz="2400" b="1" dirty="0" err="1">
                <a:solidFill>
                  <a:srgbClr val="006600"/>
                </a:solidFill>
              </a:rPr>
              <a:t>Programme</a:t>
            </a:r>
            <a:endParaRPr lang="sl-SI" sz="2400" b="1" dirty="0">
              <a:solidFill>
                <a:srgbClr val="0066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223308" y="3264352"/>
            <a:ext cx="602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Empower</a:t>
            </a:r>
            <a:r>
              <a:rPr lang="sl-SI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sl-SI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to be </a:t>
            </a:r>
            <a:r>
              <a:rPr lang="sl-SI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sl-SI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stay</a:t>
            </a:r>
            <a:r>
              <a:rPr lang="sl-SI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healthy</a:t>
            </a:r>
            <a:endParaRPr lang="sl-SI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24" y="958866"/>
            <a:ext cx="2359618" cy="239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B5CADFF-C4E0-4E56-8CB5-BE1A6D90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3" y="865589"/>
            <a:ext cx="8921767" cy="1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C:\Users\mrecek\AppData\Local\Temp\notes357470\~23654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4876"/>
            <a:ext cx="2357537" cy="15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encrypted-tbn2.gstatic.com/images?q=tbn:ANd9GcTCKF9dKbkWnVSVaBNKdgVJOE9fhv83P6qp0qowihGq1fRk5hQL5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1" y="1445871"/>
            <a:ext cx="20669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https://encrypted-tbn3.gstatic.com/images?q=tbn:ANd9GcTYrBpfezip5gPcpYBOHlaWAZ0ks_YMzVPcRDvxn5SKfzZxocFK7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13" y="381232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Z:\direktorat\prehrana\zabojček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37" y="1282584"/>
            <a:ext cx="2600000" cy="17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1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slov 1">
            <a:extLst>
              <a:ext uri="{FF2B5EF4-FFF2-40B4-BE49-F238E27FC236}">
                <a16:creationId xmlns:a16="http://schemas.microsoft.com/office/drawing/2014/main" id="{76EAD940-C902-4275-8DC5-AC0B9DA9ECB5}"/>
              </a:ext>
            </a:extLst>
          </p:cNvPr>
          <p:cNvSpPr txBox="1">
            <a:spLocks/>
          </p:cNvSpPr>
          <p:nvPr/>
        </p:nvSpPr>
        <p:spPr>
          <a:xfrm>
            <a:off x="2915816" y="-161747"/>
            <a:ext cx="7416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600" b="1" dirty="0" err="1">
                <a:solidFill>
                  <a:srgbClr val="006600"/>
                </a:solidFill>
              </a:rPr>
              <a:t>Priority</a:t>
            </a:r>
            <a:r>
              <a:rPr lang="sl-SI" sz="3600" b="1" dirty="0">
                <a:solidFill>
                  <a:srgbClr val="006600"/>
                </a:solidFill>
              </a:rPr>
              <a:t> </a:t>
            </a:r>
            <a:r>
              <a:rPr lang="sl-SI" sz="3600" b="1" dirty="0" err="1">
                <a:solidFill>
                  <a:srgbClr val="006600"/>
                </a:solidFill>
              </a:rPr>
              <a:t>areas</a:t>
            </a:r>
            <a:endParaRPr lang="sl-SI" sz="3600" b="1" dirty="0">
              <a:solidFill>
                <a:srgbClr val="006600"/>
              </a:solidFill>
            </a:endParaRPr>
          </a:p>
        </p:txBody>
      </p:sp>
      <p:sp>
        <p:nvSpPr>
          <p:cNvPr id="26" name="Označba mesta vsebine 25">
            <a:extLst>
              <a:ext uri="{FF2B5EF4-FFF2-40B4-BE49-F238E27FC236}">
                <a16:creationId xmlns:a16="http://schemas.microsoft.com/office/drawing/2014/main" id="{3CE5A100-9ED4-4CFE-8EE1-AED57669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07" y="1617986"/>
            <a:ext cx="3117032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Nutrition</a:t>
            </a:r>
            <a:endParaRPr lang="sl-SI" dirty="0"/>
          </a:p>
          <a:p>
            <a:r>
              <a:rPr lang="sl-SI" sz="2000" dirty="0" err="1"/>
              <a:t>Sustainable</a:t>
            </a:r>
            <a:endParaRPr lang="sl-SI" sz="2000" dirty="0"/>
          </a:p>
          <a:p>
            <a:r>
              <a:rPr lang="sl-SI" sz="2000" dirty="0" err="1"/>
              <a:t>Local</a:t>
            </a:r>
            <a:r>
              <a:rPr lang="sl-SI" sz="2000" dirty="0"/>
              <a:t> (</a:t>
            </a:r>
            <a:r>
              <a:rPr lang="sl-SI" sz="2000" dirty="0" err="1"/>
              <a:t>food</a:t>
            </a:r>
            <a:r>
              <a:rPr lang="sl-SI" sz="2000" dirty="0"/>
              <a:t> </a:t>
            </a:r>
            <a:r>
              <a:rPr lang="sl-SI" sz="2000" dirty="0" err="1"/>
              <a:t>culture</a:t>
            </a:r>
            <a:r>
              <a:rPr lang="sl-SI" sz="2000" dirty="0"/>
              <a:t>)</a:t>
            </a:r>
          </a:p>
          <a:p>
            <a:r>
              <a:rPr lang="sl-SI" sz="2000" dirty="0" err="1"/>
              <a:t>Recommendations</a:t>
            </a:r>
            <a:endParaRPr lang="sl-SI" sz="2000" dirty="0"/>
          </a:p>
          <a:p>
            <a:r>
              <a:rPr lang="sl-SI" sz="2000" dirty="0" err="1"/>
              <a:t>Tourism</a:t>
            </a:r>
            <a:r>
              <a:rPr lang="sl-SI" sz="2000" dirty="0"/>
              <a:t> </a:t>
            </a:r>
            <a:r>
              <a:rPr lang="sl-SI" sz="2000" dirty="0" err="1"/>
              <a:t>and</a:t>
            </a:r>
            <a:r>
              <a:rPr lang="sl-SI" sz="2000" dirty="0"/>
              <a:t> </a:t>
            </a:r>
            <a:r>
              <a:rPr lang="sl-SI" sz="2000" dirty="0" err="1"/>
              <a:t>services</a:t>
            </a:r>
            <a:endParaRPr lang="sl-SI" sz="2000" dirty="0"/>
          </a:p>
          <a:p>
            <a:r>
              <a:rPr lang="sl-SI" sz="2000" dirty="0" err="1"/>
              <a:t>Accessibility</a:t>
            </a:r>
            <a:endParaRPr lang="sl-SI" sz="2000" dirty="0"/>
          </a:p>
          <a:p>
            <a:r>
              <a:rPr lang="sl-SI" sz="2000" dirty="0" err="1"/>
              <a:t>Food</a:t>
            </a:r>
            <a:r>
              <a:rPr lang="sl-SI" sz="2000" dirty="0"/>
              <a:t> </a:t>
            </a:r>
            <a:r>
              <a:rPr lang="sl-SI" sz="2000" dirty="0" err="1"/>
              <a:t>industry</a:t>
            </a:r>
            <a:endParaRPr lang="sl-SI" sz="2000" dirty="0"/>
          </a:p>
          <a:p>
            <a:endParaRPr lang="sl-SI" sz="2000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27" name="Označba mesta vsebine 25">
            <a:extLst>
              <a:ext uri="{FF2B5EF4-FFF2-40B4-BE49-F238E27FC236}">
                <a16:creationId xmlns:a16="http://schemas.microsoft.com/office/drawing/2014/main" id="{377C8AEE-3E8D-4E8B-86B5-09F04FC5F7E8}"/>
              </a:ext>
            </a:extLst>
          </p:cNvPr>
          <p:cNvSpPr txBox="1">
            <a:spLocks/>
          </p:cNvSpPr>
          <p:nvPr/>
        </p:nvSpPr>
        <p:spPr>
          <a:xfrm>
            <a:off x="460107" y="4595018"/>
            <a:ext cx="31170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l-SI" dirty="0" err="1"/>
              <a:t>Physical</a:t>
            </a:r>
            <a:r>
              <a:rPr lang="sl-SI" dirty="0"/>
              <a:t> </a:t>
            </a:r>
            <a:r>
              <a:rPr lang="sl-SI" dirty="0" err="1"/>
              <a:t>activity</a:t>
            </a:r>
            <a:endParaRPr lang="sl-SI" dirty="0"/>
          </a:p>
          <a:p>
            <a:pPr marL="0" indent="0">
              <a:buFont typeface="Arial" pitchFamily="34" charset="0"/>
              <a:buNone/>
            </a:pPr>
            <a:endParaRPr lang="sl-SI" dirty="0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0A8B074C-20B6-4A0C-946E-56326B7C0F07}"/>
              </a:ext>
            </a:extLst>
          </p:cNvPr>
          <p:cNvSpPr/>
          <p:nvPr/>
        </p:nvSpPr>
        <p:spPr>
          <a:xfrm>
            <a:off x="323528" y="5868485"/>
            <a:ext cx="8640960" cy="679177"/>
          </a:xfrm>
          <a:prstGeom prst="rect">
            <a:avLst/>
          </a:prstGeom>
          <a:solidFill>
            <a:srgbClr val="F69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/>
              <a:t>EDUCATION AND AWARENESS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24338"/>
            <a:ext cx="3580522" cy="44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E810AA8-7E43-442A-A72C-280919C64BCD}"/>
              </a:ext>
            </a:extLst>
          </p:cNvPr>
          <p:cNvGrpSpPr/>
          <p:nvPr/>
        </p:nvGrpSpPr>
        <p:grpSpPr>
          <a:xfrm>
            <a:off x="2239414" y="4085694"/>
            <a:ext cx="2166183" cy="1484169"/>
            <a:chOff x="10706409" y="1482599"/>
            <a:chExt cx="1783129" cy="1484169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B11670BC-18F2-420E-98DE-3BF36EECD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06409" y="1482599"/>
              <a:ext cx="1773325" cy="1473472"/>
            </a:xfrm>
            <a:prstGeom prst="rect">
              <a:avLst/>
            </a:prstGeom>
          </p:spPr>
        </p:pic>
        <p:sp>
          <p:nvSpPr>
            <p:cNvPr id="4" name="PoljeZBesedilom 3">
              <a:extLst>
                <a:ext uri="{FF2B5EF4-FFF2-40B4-BE49-F238E27FC236}">
                  <a16:creationId xmlns:a16="http://schemas.microsoft.com/office/drawing/2014/main" id="{EADE9C9A-ED0B-4C10-8855-A5FC008BDF92}"/>
                </a:ext>
              </a:extLst>
            </p:cNvPr>
            <p:cNvSpPr txBox="1"/>
            <p:nvPr/>
          </p:nvSpPr>
          <p:spPr>
            <a:xfrm>
              <a:off x="11161459" y="1766439"/>
              <a:ext cx="13280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err="1"/>
                <a:t>Sustainable</a:t>
              </a:r>
              <a:r>
                <a:rPr lang="sl-SI" sz="2400" dirty="0"/>
                <a:t> </a:t>
              </a:r>
              <a:r>
                <a:rPr lang="sl-SI" sz="2400" dirty="0" err="1"/>
                <a:t>mobility</a:t>
              </a:r>
              <a:endParaRPr lang="en-AU" sz="2400" dirty="0"/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AFBEE0D-1798-44DD-B747-C9F8FBDD1D54}"/>
              </a:ext>
            </a:extLst>
          </p:cNvPr>
          <p:cNvGrpSpPr/>
          <p:nvPr/>
        </p:nvGrpSpPr>
        <p:grpSpPr>
          <a:xfrm>
            <a:off x="5376641" y="4919282"/>
            <a:ext cx="1515914" cy="1295399"/>
            <a:chOff x="3264824" y="3061919"/>
            <a:chExt cx="1515914" cy="1295399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7DB60078-BA44-4295-9D56-1E14BA9CB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4824" y="3061919"/>
              <a:ext cx="1408042" cy="1295399"/>
            </a:xfrm>
            <a:prstGeom prst="rect">
              <a:avLst/>
            </a:prstGeom>
          </p:spPr>
        </p:pic>
        <p:sp>
          <p:nvSpPr>
            <p:cNvPr id="7" name="PoljeZBesedilom 6">
              <a:extLst>
                <a:ext uri="{FF2B5EF4-FFF2-40B4-BE49-F238E27FC236}">
                  <a16:creationId xmlns:a16="http://schemas.microsoft.com/office/drawing/2014/main" id="{EC558BF3-0B0D-40A4-A2B5-A32E3CE10DA1}"/>
                </a:ext>
              </a:extLst>
            </p:cNvPr>
            <p:cNvSpPr txBox="1"/>
            <p:nvPr/>
          </p:nvSpPr>
          <p:spPr>
            <a:xfrm>
              <a:off x="3548346" y="3297002"/>
              <a:ext cx="1232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err="1"/>
                <a:t>Mass</a:t>
              </a:r>
              <a:r>
                <a:rPr lang="sl-SI" sz="2400" dirty="0"/>
                <a:t> </a:t>
              </a:r>
              <a:r>
                <a:rPr lang="sl-SI" sz="2400" dirty="0" err="1"/>
                <a:t>media</a:t>
              </a:r>
              <a:endParaRPr lang="en-AU" sz="2400" dirty="0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D3F6760A-E270-442A-A815-236038045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691" y="2086050"/>
            <a:ext cx="2353340" cy="1941971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F951C903-7F1A-4F60-B6BF-F6926C2869B5}"/>
              </a:ext>
            </a:extLst>
          </p:cNvPr>
          <p:cNvGrpSpPr/>
          <p:nvPr/>
        </p:nvGrpSpPr>
        <p:grpSpPr>
          <a:xfrm>
            <a:off x="1070481" y="3326688"/>
            <a:ext cx="1851379" cy="1710316"/>
            <a:chOff x="5979428" y="2770180"/>
            <a:chExt cx="2129856" cy="1959468"/>
          </a:xfrm>
        </p:grpSpPr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8D8B31E3-570B-40F5-BF5F-54936174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9428" y="2770180"/>
              <a:ext cx="2129856" cy="1959468"/>
            </a:xfrm>
            <a:prstGeom prst="rect">
              <a:avLst/>
            </a:prstGeom>
          </p:spPr>
        </p:pic>
        <p:sp>
          <p:nvSpPr>
            <p:cNvPr id="13" name="PoljeZBesedilom 12">
              <a:extLst>
                <a:ext uri="{FF2B5EF4-FFF2-40B4-BE49-F238E27FC236}">
                  <a16:creationId xmlns:a16="http://schemas.microsoft.com/office/drawing/2014/main" id="{CD6F717B-C3D8-46F0-B3E5-81B5B2189ECA}"/>
                </a:ext>
              </a:extLst>
            </p:cNvPr>
            <p:cNvSpPr txBox="1"/>
            <p:nvPr/>
          </p:nvSpPr>
          <p:spPr>
            <a:xfrm>
              <a:off x="6103079" y="3178992"/>
              <a:ext cx="1890548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err="1"/>
                <a:t>Spatial</a:t>
              </a:r>
              <a:endParaRPr lang="sl-SI" sz="2400" dirty="0"/>
            </a:p>
            <a:p>
              <a:r>
                <a:rPr lang="sl-SI" sz="2400" dirty="0" err="1"/>
                <a:t>planning</a:t>
              </a:r>
              <a:endParaRPr lang="en-AU" sz="2400" dirty="0"/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7E19973-2445-4039-BC9C-05E901124C63}"/>
              </a:ext>
            </a:extLst>
          </p:cNvPr>
          <p:cNvGrpSpPr/>
          <p:nvPr/>
        </p:nvGrpSpPr>
        <p:grpSpPr>
          <a:xfrm>
            <a:off x="4274909" y="1823684"/>
            <a:ext cx="2530657" cy="2124658"/>
            <a:chOff x="2567700" y="3519299"/>
            <a:chExt cx="2530657" cy="2124658"/>
          </a:xfrm>
        </p:grpSpPr>
        <p:pic>
          <p:nvPicPr>
            <p:cNvPr id="16" name="Slika 15">
              <a:extLst>
                <a:ext uri="{FF2B5EF4-FFF2-40B4-BE49-F238E27FC236}">
                  <a16:creationId xmlns:a16="http://schemas.microsoft.com/office/drawing/2014/main" id="{5DA6B927-7EFE-46C0-83CD-B0F7FE433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7700" y="3519299"/>
              <a:ext cx="2309411" cy="2124658"/>
            </a:xfrm>
            <a:prstGeom prst="rect">
              <a:avLst/>
            </a:prstGeom>
          </p:spPr>
        </p:pic>
        <p:sp>
          <p:nvSpPr>
            <p:cNvPr id="17" name="PoljeZBesedilom 16">
              <a:extLst>
                <a:ext uri="{FF2B5EF4-FFF2-40B4-BE49-F238E27FC236}">
                  <a16:creationId xmlns:a16="http://schemas.microsoft.com/office/drawing/2014/main" id="{ECB79E3D-CFEC-432B-9E6D-7030D246E64B}"/>
                </a:ext>
              </a:extLst>
            </p:cNvPr>
            <p:cNvSpPr txBox="1"/>
            <p:nvPr/>
          </p:nvSpPr>
          <p:spPr>
            <a:xfrm>
              <a:off x="2930251" y="3636125"/>
              <a:ext cx="216810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err="1"/>
                <a:t>Local</a:t>
              </a:r>
              <a:r>
                <a:rPr lang="sl-SI" sz="2400" dirty="0"/>
                <a:t> </a:t>
              </a:r>
              <a:r>
                <a:rPr lang="sl-SI" sz="2400" dirty="0" err="1"/>
                <a:t>and</a:t>
              </a:r>
              <a:r>
                <a:rPr lang="sl-SI" sz="2400" dirty="0"/>
                <a:t> </a:t>
              </a:r>
              <a:r>
                <a:rPr lang="sl-SI" sz="2400" dirty="0" err="1"/>
                <a:t>sustainable</a:t>
              </a:r>
              <a:r>
                <a:rPr lang="sl-SI" sz="2400" dirty="0"/>
                <a:t> </a:t>
              </a:r>
              <a:r>
                <a:rPr lang="sl-SI" sz="2400" dirty="0" err="1"/>
                <a:t>food</a:t>
              </a:r>
              <a:r>
                <a:rPr lang="sl-SI" sz="2400" dirty="0"/>
                <a:t> </a:t>
              </a:r>
              <a:r>
                <a:rPr lang="sl-SI" sz="2400" dirty="0" err="1"/>
                <a:t>production</a:t>
              </a:r>
              <a:endParaRPr lang="en-AU" sz="2400" dirty="0"/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C13E6DD8-F85C-4D78-8B7E-F9B09116F7AB}"/>
              </a:ext>
            </a:extLst>
          </p:cNvPr>
          <p:cNvGrpSpPr/>
          <p:nvPr/>
        </p:nvGrpSpPr>
        <p:grpSpPr>
          <a:xfrm>
            <a:off x="4515712" y="3433599"/>
            <a:ext cx="1712210" cy="1581606"/>
            <a:chOff x="6299347" y="6804781"/>
            <a:chExt cx="1958392" cy="1904190"/>
          </a:xfrm>
        </p:grpSpPr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id="{E6F41ACD-2DC0-4403-89D4-90163BD5C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9347" y="6804781"/>
              <a:ext cx="1958392" cy="1801720"/>
            </a:xfrm>
            <a:prstGeom prst="rect">
              <a:avLst/>
            </a:prstGeom>
          </p:spPr>
        </p:pic>
        <p:sp>
          <p:nvSpPr>
            <p:cNvPr id="20" name="PoljeZBesedilom 19">
              <a:extLst>
                <a:ext uri="{FF2B5EF4-FFF2-40B4-BE49-F238E27FC236}">
                  <a16:creationId xmlns:a16="http://schemas.microsoft.com/office/drawing/2014/main" id="{63328A42-B302-4D1A-B7C7-A4BF9C94A6CE}"/>
                </a:ext>
              </a:extLst>
            </p:cNvPr>
            <p:cNvSpPr txBox="1"/>
            <p:nvPr/>
          </p:nvSpPr>
          <p:spPr>
            <a:xfrm>
              <a:off x="6645761" y="7374988"/>
              <a:ext cx="1438027" cy="133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err="1"/>
                <a:t>Health</a:t>
              </a:r>
              <a:r>
                <a:rPr lang="sl-SI" sz="2400" dirty="0"/>
                <a:t> </a:t>
              </a:r>
              <a:r>
                <a:rPr lang="sl-SI" sz="2400" dirty="0" err="1"/>
                <a:t>sector</a:t>
              </a:r>
              <a:endParaRPr lang="sl-SI" sz="2400" dirty="0"/>
            </a:p>
            <a:p>
              <a:endParaRPr lang="en-AU" dirty="0"/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7D6705BD-9BC4-4332-992A-A4B796EEA6C3}"/>
              </a:ext>
            </a:extLst>
          </p:cNvPr>
          <p:cNvGrpSpPr/>
          <p:nvPr/>
        </p:nvGrpSpPr>
        <p:grpSpPr>
          <a:xfrm>
            <a:off x="2757933" y="2272205"/>
            <a:ext cx="2886241" cy="4184795"/>
            <a:chOff x="-2797124" y="1868771"/>
            <a:chExt cx="2886241" cy="4184795"/>
          </a:xfrm>
        </p:grpSpPr>
        <p:pic>
          <p:nvPicPr>
            <p:cNvPr id="22" name="Slika 21">
              <a:extLst>
                <a:ext uri="{FF2B5EF4-FFF2-40B4-BE49-F238E27FC236}">
                  <a16:creationId xmlns:a16="http://schemas.microsoft.com/office/drawing/2014/main" id="{DF8EB6A2-4EB2-4324-A2EB-1D053FBB4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845704" y="4273531"/>
              <a:ext cx="1934821" cy="1780035"/>
            </a:xfrm>
            <a:prstGeom prst="rect">
              <a:avLst/>
            </a:prstGeom>
          </p:spPr>
        </p:pic>
        <p:sp>
          <p:nvSpPr>
            <p:cNvPr id="23" name="PoljeZBesedilom 22">
              <a:extLst>
                <a:ext uri="{FF2B5EF4-FFF2-40B4-BE49-F238E27FC236}">
                  <a16:creationId xmlns:a16="http://schemas.microsoft.com/office/drawing/2014/main" id="{C5652A41-23DC-45B2-8C59-41A93EE768FF}"/>
                </a:ext>
              </a:extLst>
            </p:cNvPr>
            <p:cNvSpPr txBox="1"/>
            <p:nvPr/>
          </p:nvSpPr>
          <p:spPr>
            <a:xfrm>
              <a:off x="-2797124" y="1868771"/>
              <a:ext cx="168195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err="1">
                  <a:solidFill>
                    <a:schemeClr val="bg1"/>
                  </a:solidFill>
                </a:rPr>
                <a:t>Tourism</a:t>
              </a:r>
              <a:r>
                <a:rPr lang="sl-SI" sz="2400" dirty="0">
                  <a:solidFill>
                    <a:schemeClr val="bg1"/>
                  </a:solidFill>
                </a:rPr>
                <a:t> (</a:t>
              </a:r>
              <a:r>
                <a:rPr lang="sl-SI" sz="2400" dirty="0" err="1">
                  <a:solidFill>
                    <a:schemeClr val="bg1"/>
                  </a:solidFill>
                </a:rPr>
                <a:t>active</a:t>
              </a:r>
              <a:r>
                <a:rPr lang="sl-SI" sz="2400" dirty="0">
                  <a:solidFill>
                    <a:schemeClr val="bg1"/>
                  </a:solidFill>
                </a:rPr>
                <a:t>, </a:t>
              </a:r>
              <a:r>
                <a:rPr lang="sl-SI" sz="2400" dirty="0" err="1">
                  <a:solidFill>
                    <a:schemeClr val="bg1"/>
                  </a:solidFill>
                </a:rPr>
                <a:t>healthy</a:t>
              </a:r>
              <a:r>
                <a:rPr lang="sl-SI" sz="2400" dirty="0">
                  <a:solidFill>
                    <a:schemeClr val="bg1"/>
                  </a:solidFill>
                </a:rPr>
                <a:t> </a:t>
              </a:r>
              <a:r>
                <a:rPr lang="sl-SI" sz="2400" dirty="0" err="1">
                  <a:solidFill>
                    <a:schemeClr val="bg1"/>
                  </a:solidFill>
                </a:rPr>
                <a:t>and</a:t>
              </a:r>
              <a:r>
                <a:rPr lang="sl-SI" sz="2400" dirty="0">
                  <a:solidFill>
                    <a:schemeClr val="bg1"/>
                  </a:solidFill>
                </a:rPr>
                <a:t> </a:t>
              </a:r>
              <a:r>
                <a:rPr lang="sl-SI" sz="2400" dirty="0" err="1">
                  <a:solidFill>
                    <a:schemeClr val="bg1"/>
                  </a:solidFill>
                </a:rPr>
                <a:t>green</a:t>
              </a:r>
              <a:r>
                <a:rPr lang="sl-SI" sz="2400" dirty="0">
                  <a:solidFill>
                    <a:schemeClr val="bg1"/>
                  </a:solidFill>
                </a:rPr>
                <a:t>)</a:t>
              </a:r>
              <a:endParaRPr lang="en-A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ABE0CCF-7400-43E1-BEF4-DA721CF57773}"/>
              </a:ext>
            </a:extLst>
          </p:cNvPr>
          <p:cNvGrpSpPr/>
          <p:nvPr/>
        </p:nvGrpSpPr>
        <p:grpSpPr>
          <a:xfrm>
            <a:off x="5777241" y="3507857"/>
            <a:ext cx="2205230" cy="1804297"/>
            <a:chOff x="324852" y="1028128"/>
            <a:chExt cx="1436648" cy="1195459"/>
          </a:xfrm>
        </p:grpSpPr>
        <p:pic>
          <p:nvPicPr>
            <p:cNvPr id="25" name="Slika 24">
              <a:extLst>
                <a:ext uri="{FF2B5EF4-FFF2-40B4-BE49-F238E27FC236}">
                  <a16:creationId xmlns:a16="http://schemas.microsoft.com/office/drawing/2014/main" id="{53C262F9-3EED-4478-80FE-F088DBA77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4852" y="1028128"/>
              <a:ext cx="1299412" cy="1195459"/>
            </a:xfrm>
            <a:prstGeom prst="rect">
              <a:avLst/>
            </a:prstGeom>
          </p:spPr>
        </p:pic>
        <p:sp>
          <p:nvSpPr>
            <p:cNvPr id="26" name="PoljeZBesedilom 25">
              <a:extLst>
                <a:ext uri="{FF2B5EF4-FFF2-40B4-BE49-F238E27FC236}">
                  <a16:creationId xmlns:a16="http://schemas.microsoft.com/office/drawing/2014/main" id="{90F18C25-BDB8-41EA-BBD8-06F68A8A828B}"/>
                </a:ext>
              </a:extLst>
            </p:cNvPr>
            <p:cNvSpPr txBox="1"/>
            <p:nvPr/>
          </p:nvSpPr>
          <p:spPr>
            <a:xfrm>
              <a:off x="534279" y="1443331"/>
              <a:ext cx="1227221" cy="30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err="1"/>
                <a:t>Education</a:t>
              </a:r>
              <a:endParaRPr lang="en-AU" sz="2400" dirty="0"/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8AFBEE0D-1798-44DD-B747-C9F8FBDD1D54}"/>
              </a:ext>
            </a:extLst>
          </p:cNvPr>
          <p:cNvGrpSpPr/>
          <p:nvPr/>
        </p:nvGrpSpPr>
        <p:grpSpPr>
          <a:xfrm>
            <a:off x="1908508" y="5241109"/>
            <a:ext cx="1408042" cy="1295399"/>
            <a:chOff x="3264824" y="3061919"/>
            <a:chExt cx="1408042" cy="1295399"/>
          </a:xfrm>
        </p:grpSpPr>
        <p:pic>
          <p:nvPicPr>
            <p:cNvPr id="28" name="Slika 27">
              <a:extLst>
                <a:ext uri="{FF2B5EF4-FFF2-40B4-BE49-F238E27FC236}">
                  <a16:creationId xmlns:a16="http://schemas.microsoft.com/office/drawing/2014/main" id="{7DB60078-BA44-4295-9D56-1E14BA9CB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4824" y="3061919"/>
              <a:ext cx="1408042" cy="1295399"/>
            </a:xfrm>
            <a:prstGeom prst="rect">
              <a:avLst/>
            </a:prstGeom>
          </p:spPr>
        </p:pic>
        <p:sp>
          <p:nvSpPr>
            <p:cNvPr id="29" name="PoljeZBesedilom 28">
              <a:extLst>
                <a:ext uri="{FF2B5EF4-FFF2-40B4-BE49-F238E27FC236}">
                  <a16:creationId xmlns:a16="http://schemas.microsoft.com/office/drawing/2014/main" id="{EC558BF3-0B0D-40A4-A2B5-A32E3CE10DA1}"/>
                </a:ext>
              </a:extLst>
            </p:cNvPr>
            <p:cNvSpPr txBox="1"/>
            <p:nvPr/>
          </p:nvSpPr>
          <p:spPr>
            <a:xfrm>
              <a:off x="3495437" y="3523485"/>
              <a:ext cx="1177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err="1"/>
                <a:t>Sport</a:t>
              </a:r>
              <a:endParaRPr lang="en-AU" sz="2400" dirty="0"/>
            </a:p>
          </p:txBody>
        </p:sp>
      </p:grp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CCE3E543-F0B9-4558-877A-9887BFB793B0}"/>
              </a:ext>
            </a:extLst>
          </p:cNvPr>
          <p:cNvSpPr txBox="1"/>
          <p:nvPr/>
        </p:nvSpPr>
        <p:spPr>
          <a:xfrm>
            <a:off x="3921732" y="5056344"/>
            <a:ext cx="1799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Sociale</a:t>
            </a:r>
          </a:p>
          <a:p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 err="1">
                <a:solidFill>
                  <a:schemeClr val="bg1"/>
                </a:solidFill>
              </a:rPr>
              <a:t>wellfare</a:t>
            </a:r>
            <a:endParaRPr lang="sl-SI" sz="2400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6761C8FF-4263-4C42-9C9D-23A473D4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3" y="816430"/>
            <a:ext cx="8921767" cy="1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Naslov 13">
            <a:extLst>
              <a:ext uri="{FF2B5EF4-FFF2-40B4-BE49-F238E27FC236}">
                <a16:creationId xmlns:a16="http://schemas.microsoft.com/office/drawing/2014/main" id="{337304CA-7977-40EB-BA62-75EC6A38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960" y="99435"/>
            <a:ext cx="7886700" cy="648944"/>
          </a:xfrm>
        </p:spPr>
        <p:txBody>
          <a:bodyPr/>
          <a:lstStyle/>
          <a:p>
            <a:r>
              <a:rPr lang="sl-SI" b="1" dirty="0" err="1">
                <a:solidFill>
                  <a:srgbClr val="006600"/>
                </a:solidFill>
              </a:rPr>
              <a:t>Key</a:t>
            </a:r>
            <a:r>
              <a:rPr lang="sl-SI" b="1" dirty="0">
                <a:solidFill>
                  <a:srgbClr val="006600"/>
                </a:solidFill>
              </a:rPr>
              <a:t> is in </a:t>
            </a:r>
            <a:r>
              <a:rPr lang="sl-SI" b="1" dirty="0" err="1">
                <a:solidFill>
                  <a:srgbClr val="006600"/>
                </a:solidFill>
              </a:rPr>
              <a:t>cooperation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383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6EEC3CF-27B8-4DD0-9794-58873DCE3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7" y="1484784"/>
            <a:ext cx="4170985" cy="4525963"/>
          </a:xfrm>
        </p:spPr>
      </p:pic>
    </p:spTree>
    <p:extLst>
      <p:ext uri="{BB962C8B-B14F-4D97-AF65-F5344CB8AC3E}">
        <p14:creationId xmlns:p14="http://schemas.microsoft.com/office/powerpoint/2010/main" val="396356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58C1ECD4-DE6F-4682-9B06-14E5CFE8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99" y="122983"/>
            <a:ext cx="8229600" cy="544002"/>
          </a:xfrm>
        </p:spPr>
        <p:txBody>
          <a:bodyPr>
            <a:normAutofit fontScale="90000"/>
          </a:bodyPr>
          <a:lstStyle/>
          <a:p>
            <a:br>
              <a:rPr lang="sl-SI" sz="4000" b="1" dirty="0">
                <a:solidFill>
                  <a:srgbClr val="006600"/>
                </a:solidFill>
              </a:rPr>
            </a:br>
            <a:r>
              <a:rPr lang="sl-SI" sz="3100" b="1" dirty="0" err="1">
                <a:solidFill>
                  <a:srgbClr val="006600"/>
                </a:solidFill>
              </a:rPr>
              <a:t>Strategy</a:t>
            </a:r>
            <a:r>
              <a:rPr lang="sl-SI" sz="3100" b="1" dirty="0">
                <a:solidFill>
                  <a:srgbClr val="006600"/>
                </a:solidFill>
              </a:rPr>
              <a:t> </a:t>
            </a:r>
            <a:r>
              <a:rPr lang="sl-SI" sz="3100" b="1" dirty="0" err="1">
                <a:solidFill>
                  <a:srgbClr val="006600"/>
                </a:solidFill>
              </a:rPr>
              <a:t>meets</a:t>
            </a:r>
            <a:r>
              <a:rPr lang="sl-SI" sz="3100" b="1" dirty="0">
                <a:solidFill>
                  <a:srgbClr val="006600"/>
                </a:solidFill>
              </a:rPr>
              <a:t> </a:t>
            </a:r>
            <a:r>
              <a:rPr lang="sl-SI" sz="3100" b="1" dirty="0" err="1">
                <a:solidFill>
                  <a:srgbClr val="006600"/>
                </a:solidFill>
              </a:rPr>
              <a:t>people</a:t>
            </a:r>
            <a:br>
              <a:rPr lang="sl-SI" sz="4000" b="1" dirty="0">
                <a:solidFill>
                  <a:srgbClr val="006600"/>
                </a:solidFill>
              </a:rPr>
            </a:br>
            <a:endParaRPr lang="sl-SI" sz="4000" b="1" dirty="0">
              <a:solidFill>
                <a:srgbClr val="006600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2286000" y="2551837"/>
            <a:ext cx="4572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341660" y="1268760"/>
            <a:ext cx="65163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/>
              <a:t>Role </a:t>
            </a:r>
            <a:r>
              <a:rPr lang="sl-SI" sz="2400" b="1" dirty="0" err="1"/>
              <a:t>of</a:t>
            </a:r>
            <a:r>
              <a:rPr lang="sl-SI" sz="2400" b="1" dirty="0"/>
              <a:t> </a:t>
            </a:r>
            <a:r>
              <a:rPr lang="sl-SI" sz="2400" b="1" dirty="0" err="1"/>
              <a:t>health</a:t>
            </a:r>
            <a:r>
              <a:rPr lang="sl-SI" sz="2400" b="1" dirty="0"/>
              <a:t> </a:t>
            </a:r>
            <a:r>
              <a:rPr lang="sl-SI" sz="2400" b="1" dirty="0" err="1"/>
              <a:t>care</a:t>
            </a:r>
            <a:endParaRPr lang="sl-SI" sz="2400" b="1" dirty="0"/>
          </a:p>
          <a:p>
            <a:endParaRPr lang="sl-SI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 err="1"/>
              <a:t>workshops</a:t>
            </a:r>
            <a:r>
              <a:rPr lang="sl-SI" sz="2000" b="1" dirty="0"/>
              <a:t> in </a:t>
            </a:r>
            <a:r>
              <a:rPr lang="sl-SI" sz="2000" b="1" dirty="0" err="1"/>
              <a:t>Health</a:t>
            </a:r>
            <a:r>
              <a:rPr lang="sl-SI" sz="2000" b="1" dirty="0"/>
              <a:t> </a:t>
            </a:r>
            <a:r>
              <a:rPr lang="sl-SI" sz="2000" b="1" dirty="0" err="1"/>
              <a:t>care</a:t>
            </a:r>
            <a:r>
              <a:rPr lang="sl-SI" sz="2000" b="1" dirty="0"/>
              <a:t> </a:t>
            </a:r>
            <a:r>
              <a:rPr lang="sl-SI" sz="2000" b="1" dirty="0" err="1"/>
              <a:t>centers</a:t>
            </a:r>
            <a:endParaRPr lang="sl-SI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 err="1"/>
              <a:t>introduction</a:t>
            </a:r>
            <a:r>
              <a:rPr lang="sl-SI" sz="2000" b="1" dirty="0"/>
              <a:t> </a:t>
            </a:r>
            <a:r>
              <a:rPr lang="sl-SI" sz="2000" b="1" dirty="0" err="1"/>
              <a:t>of</a:t>
            </a:r>
            <a:r>
              <a:rPr lang="sl-SI" sz="2000" b="1" dirty="0"/>
              <a:t> </a:t>
            </a:r>
            <a:r>
              <a:rPr lang="sl-SI" altLang="sl-SI" sz="2000" b="1" dirty="0" err="1">
                <a:cs typeface="Arial" charset="0"/>
              </a:rPr>
              <a:t>multidciplinary</a:t>
            </a:r>
            <a:r>
              <a:rPr lang="sl-SI" altLang="sl-SI" sz="2000" b="1" dirty="0">
                <a:cs typeface="Arial" charset="0"/>
              </a:rPr>
              <a:t> </a:t>
            </a:r>
          </a:p>
          <a:p>
            <a:r>
              <a:rPr lang="sl-SI" altLang="sl-SI" sz="2000" b="1" dirty="0">
                <a:cs typeface="Arial" charset="0"/>
              </a:rPr>
              <a:t>      </a:t>
            </a:r>
            <a:r>
              <a:rPr lang="sl-SI" altLang="sl-SI" sz="2000" b="1" dirty="0" err="1">
                <a:cs typeface="Arial" charset="0"/>
              </a:rPr>
              <a:t>approach</a:t>
            </a:r>
            <a:r>
              <a:rPr lang="sl-SI" altLang="sl-SI" sz="2000" b="1" dirty="0">
                <a:cs typeface="Arial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altLang="sl-SI" sz="2000" b="1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altLang="sl-SI" sz="2000" b="1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altLang="sl-SI" sz="2000" b="1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altLang="sl-SI" sz="2000" b="1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 err="1"/>
              <a:t>school</a:t>
            </a:r>
            <a:r>
              <a:rPr lang="sl-SI" sz="2000" b="1" dirty="0"/>
              <a:t> </a:t>
            </a:r>
            <a:r>
              <a:rPr lang="sl-SI" sz="2000" b="1" dirty="0" err="1"/>
              <a:t>of</a:t>
            </a:r>
            <a:r>
              <a:rPr lang="sl-SI" sz="2000" b="1" dirty="0"/>
              <a:t> </a:t>
            </a:r>
            <a:r>
              <a:rPr lang="sl-SI" sz="2000" b="1" dirty="0" err="1"/>
              <a:t>clinical</a:t>
            </a:r>
            <a:r>
              <a:rPr lang="sl-SI" sz="2000" b="1" dirty="0"/>
              <a:t> </a:t>
            </a:r>
            <a:r>
              <a:rPr lang="sl-SI" sz="2000" b="1" dirty="0" err="1"/>
              <a:t>nutrition</a:t>
            </a:r>
            <a:endParaRPr lang="sl-SI" altLang="sl-SI" sz="2000" b="1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1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1" dirty="0"/>
          </a:p>
        </p:txBody>
      </p:sp>
      <p:sp>
        <p:nvSpPr>
          <p:cNvPr id="10" name="AutoShape 4" descr="Rezultat iskanja slik za delavnice v Centrih za krepitev zdravj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Rezultat iskanja slik za delavnice v Centrih za krepitev zdravja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53" descr="Rezultat iskanja slik za delavnice v Centrih za krepitev zdravja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22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59" y="11247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4" name="Picture 56" descr="Rezultat iskanja slik za delavnice v Centrih za krepitev zdrav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02" y="2132856"/>
            <a:ext cx="140671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8" name="Picture 60" descr="Rezultat iskanja slik za interdisciplinary approa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59" y="3284984"/>
            <a:ext cx="2186540" cy="14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0" name="Picture 62" descr="Rezultat iskanja slik za knowledge capacity building clinical nutri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28" y="4887337"/>
            <a:ext cx="1568542" cy="19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64" descr="Rezultat iskanja slik za delavnice v Centrih za krepitev zdravja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66" descr="Rezultat iskanja slik za delavnice v Centrih za krepitev zdravja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35" name="Picture 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02" y="1124744"/>
            <a:ext cx="1245250" cy="93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52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35762</TotalTime>
  <Words>2022</Words>
  <Application>Microsoft Office PowerPoint</Application>
  <PresentationFormat>Diaprojekcija na zaslonu (4:3)</PresentationFormat>
  <Paragraphs>292</Paragraphs>
  <Slides>20</Slides>
  <Notes>20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Wingdings</vt:lpstr>
      <vt:lpstr>Načrt po meri</vt:lpstr>
      <vt:lpstr>PowerPointova predstavitev</vt:lpstr>
      <vt:lpstr>PowerPointova predstavitev</vt:lpstr>
      <vt:lpstr>PowerPointova predstavitev</vt:lpstr>
      <vt:lpstr>PowerPointova predstavitev</vt:lpstr>
      <vt:lpstr>The aim of the National Programme</vt:lpstr>
      <vt:lpstr>PowerPointova predstavitev</vt:lpstr>
      <vt:lpstr>Key is in cooperation</vt:lpstr>
      <vt:lpstr>PowerPointova predstavitev</vt:lpstr>
      <vt:lpstr> Strategy meets people </vt:lpstr>
      <vt:lpstr>PowerPointova predstavitev</vt:lpstr>
      <vt:lpstr>Intersectoral cooperation</vt:lpstr>
      <vt:lpstr>PowerPointova predstavitev</vt:lpstr>
      <vt:lpstr>PowerPointova predstavitev</vt:lpstr>
      <vt:lpstr>Where are we today?</vt:lpstr>
      <vt:lpstr>PowerPointova predstavitev</vt:lpstr>
      <vt:lpstr>The impact of dietary fiber  on health</vt:lpstr>
      <vt:lpstr>PowerPointova predstavitev</vt:lpstr>
      <vt:lpstr>PowerPointova predstavitev</vt:lpstr>
      <vt:lpstr>PowerPointova predstavitev</vt:lpstr>
      <vt:lpstr>PowerPointova predstavitev</vt:lpstr>
    </vt:vector>
  </TitlesOfParts>
  <Company>Ministrstvo za zdravje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 Povhe-Jemec</dc:creator>
  <cp:lastModifiedBy>Marjeta Recek</cp:lastModifiedBy>
  <cp:revision>479</cp:revision>
  <cp:lastPrinted>2022-03-28T14:13:44Z</cp:lastPrinted>
  <dcterms:created xsi:type="dcterms:W3CDTF">2016-09-30T08:14:06Z</dcterms:created>
  <dcterms:modified xsi:type="dcterms:W3CDTF">2022-03-28T14:43:22Z</dcterms:modified>
</cp:coreProperties>
</file>